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 id="295" r:id="rId37"/>
    <p:sldId id="296" r:id="rId38"/>
    <p:sldId id="297" r:id="rId39"/>
    <p:sldId id="298" r:id="rId40"/>
    <p:sldId id="299" r:id="rId41"/>
    <p:sldId id="300" r:id="rId42"/>
    <p:sldId id="301" r:id="rId43"/>
    <p:sldId id="314" r:id="rId44"/>
    <p:sldId id="302" r:id="rId45"/>
    <p:sldId id="303" r:id="rId46"/>
    <p:sldId id="305" r:id="rId47"/>
    <p:sldId id="304" r:id="rId48"/>
    <p:sldId id="306" r:id="rId49"/>
    <p:sldId id="307" r:id="rId50"/>
    <p:sldId id="308" r:id="rId51"/>
    <p:sldId id="309" r:id="rId52"/>
    <p:sldId id="311" r:id="rId53"/>
    <p:sldId id="313" r:id="rId54"/>
    <p:sldId id="312" r:id="rId55"/>
    <p:sldId id="310" r:id="rId56"/>
    <p:sldId id="315" r:id="rId57"/>
    <p:sldId id="318" r:id="rId58"/>
    <p:sldId id="316" r:id="rId59"/>
    <p:sldId id="317" r:id="rId60"/>
    <p:sldId id="319" r:id="rId61"/>
    <p:sldId id="320" r:id="rId62"/>
    <p:sldId id="321" r:id="rId63"/>
    <p:sldId id="322" r:id="rId64"/>
    <p:sldId id="323" r:id="rId65"/>
    <p:sldId id="326" r:id="rId66"/>
    <p:sldId id="328" r:id="rId67"/>
    <p:sldId id="324" r:id="rId68"/>
    <p:sldId id="329" r:id="rId69"/>
    <p:sldId id="325" r:id="rId70"/>
    <p:sldId id="327" r:id="rId71"/>
    <p:sldId id="330" r:id="rId72"/>
    <p:sldId id="334" r:id="rId73"/>
    <p:sldId id="331" r:id="rId74"/>
    <p:sldId id="332" r:id="rId75"/>
    <p:sldId id="33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 name="comparing with theories" id="{D3C06FE8-058F-1A43-920C-1A6354B81F8F}">
          <p14:sldIdLst>
            <p14:sldId id="295"/>
            <p14:sldId id="296"/>
            <p14:sldId id="297"/>
            <p14:sldId id="298"/>
          </p14:sldIdLst>
        </p14:section>
        <p14:section name="Potter and Piriz equations" id="{07C2C5CA-C626-8A4F-A834-38661ABC25FA}">
          <p14:sldIdLst>
            <p14:sldId id="299"/>
            <p14:sldId id="300"/>
          </p14:sldIdLst>
        </p14:section>
        <p14:section name="chicagoTest" id="{E6949559-750C-3F4A-BC02-4869775AB09D}">
          <p14:sldIdLst>
            <p14:sldId id="301"/>
            <p14:sldId id="314"/>
            <p14:sldId id="302"/>
            <p14:sldId id="303"/>
            <p14:sldId id="305"/>
            <p14:sldId id="304"/>
            <p14:sldId id="306"/>
            <p14:sldId id="307"/>
            <p14:sldId id="308"/>
            <p14:sldId id="309"/>
            <p14:sldId id="311"/>
            <p14:sldId id="313"/>
            <p14:sldId id="312"/>
            <p14:sldId id="310"/>
            <p14:sldId id="315"/>
            <p14:sldId id="318"/>
            <p14:sldId id="316"/>
            <p14:sldId id="317"/>
            <p14:sldId id="319"/>
            <p14:sldId id="320"/>
            <p14:sldId id="321"/>
            <p14:sldId id="322"/>
            <p14:sldId id="323"/>
            <p14:sldId id="326"/>
            <p14:sldId id="328"/>
            <p14:sldId id="324"/>
            <p14:sldId id="329"/>
            <p14:sldId id="325"/>
            <p14:sldId id="327"/>
            <p14:sldId id="330"/>
            <p14:sldId id="334"/>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77"/>
    <p:restoredTop sz="94586"/>
  </p:normalViewPr>
  <p:slideViewPr>
    <p:cSldViewPr snapToGrid="0" snapToObjects="1">
      <p:cViewPr varScale="1">
        <p:scale>
          <a:sx n="120" d="100"/>
          <a:sy n="120" d="100"/>
        </p:scale>
        <p:origin x="51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6/19/19</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6/19/19</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99.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45305"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(1.0/0.12=8.33 from 1D shock calculation)</a:t>
            </a:r>
          </a:p>
          <a:p>
            <a:r>
              <a:rPr lang="en-US" dirty="0"/>
              <a:t>Larger than Cartesian by 2 ln(0.12)/(1-0.1) </a:t>
            </a:r>
            <a:r>
              <a:rPr lang="en-US"/>
              <a:t>= 4.71</a:t>
            </a:r>
            <a:endParaRPr lang="en-US" dirty="0"/>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Potter (1978)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811208"/>
            <a:ext cx="114059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Potter neglects inertia, transient effects, and geometry effects on pressure profile. All leading to a faster implosion and the piston coming to a stop once the shock reaches axis (no rebound shock)</a:t>
            </a:r>
          </a:p>
        </p:txBody>
      </p:sp>
      <p:pic>
        <p:nvPicPr>
          <p:cNvPr id="10" name="Content Placeholder 9">
            <a:extLst>
              <a:ext uri="{FF2B5EF4-FFF2-40B4-BE49-F238E27FC236}">
                <a16:creationId xmlns:a16="http://schemas.microsoft.com/office/drawing/2014/main" id="{F245085D-D408-7942-9500-21D0D79E6361}"/>
              </a:ext>
            </a:extLst>
          </p:cNvPr>
          <p:cNvPicPr>
            <a:picLocks noGrp="1" noChangeAspect="1"/>
          </p:cNvPicPr>
          <p:nvPr>
            <p:ph idx="1"/>
          </p:nvPr>
        </p:nvPicPr>
        <p:blipFill>
          <a:blip r:embed="rId2"/>
          <a:stretch>
            <a:fillRect/>
          </a:stretch>
        </p:blipFill>
        <p:spPr>
          <a:xfrm>
            <a:off x="770823" y="1658313"/>
            <a:ext cx="10515600" cy="3967249"/>
          </a:xfrm>
        </p:spPr>
      </p:pic>
    </p:spTree>
    <p:extLst>
      <p:ext uri="{BB962C8B-B14F-4D97-AF65-F5344CB8AC3E}">
        <p14:creationId xmlns:p14="http://schemas.microsoft.com/office/powerpoint/2010/main" val="226338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a:t>
            </a:r>
            <a:r>
              <a:rPr lang="en-US" dirty="0" err="1"/>
              <a:t>Piriz</a:t>
            </a:r>
            <a:r>
              <a:rPr lang="en-US" dirty="0"/>
              <a:t> (2015)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improved Potters model to include inertia and geometry effects on pressure profile using approximate models. However, this model still does not address reflected shock stage. </a:t>
            </a:r>
          </a:p>
          <a:p>
            <a:pPr marL="285750" indent="-285750">
              <a:buFont typeface="Arial" panose="020B0604020202020204" pitchFamily="34" charset="0"/>
              <a:buChar char="•"/>
            </a:pPr>
            <a:r>
              <a:rPr lang="en-US" dirty="0"/>
              <a:t>Also, they used Gausses law wrong, I fixed this and results shown are with fix</a:t>
            </a:r>
          </a:p>
        </p:txBody>
      </p:sp>
      <p:pic>
        <p:nvPicPr>
          <p:cNvPr id="8" name="Content Placeholder 7">
            <a:extLst>
              <a:ext uri="{FF2B5EF4-FFF2-40B4-BE49-F238E27FC236}">
                <a16:creationId xmlns:a16="http://schemas.microsoft.com/office/drawing/2014/main" id="{07BD0A59-DF22-8B4C-A933-9D4E2E2F8D16}"/>
              </a:ext>
            </a:extLst>
          </p:cNvPr>
          <p:cNvPicPr>
            <a:picLocks noGrp="1" noChangeAspect="1"/>
          </p:cNvPicPr>
          <p:nvPr>
            <p:ph idx="1"/>
          </p:nvPr>
        </p:nvPicPr>
        <p:blipFill>
          <a:blip r:embed="rId2"/>
          <a:stretch>
            <a:fillRect/>
          </a:stretch>
        </p:blipFill>
        <p:spPr>
          <a:xfrm>
            <a:off x="838200" y="1665978"/>
            <a:ext cx="10515600" cy="3967249"/>
          </a:xfrm>
        </p:spPr>
      </p:pic>
    </p:spTree>
    <p:extLst>
      <p:ext uri="{BB962C8B-B14F-4D97-AF65-F5344CB8AC3E}">
        <p14:creationId xmlns:p14="http://schemas.microsoft.com/office/powerpoint/2010/main" val="3817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a:bodyPr>
          <a:lstStyle/>
          <a:p>
            <a:r>
              <a:rPr lang="en-US" dirty="0" err="1"/>
              <a:t>Piriz</a:t>
            </a:r>
            <a:r>
              <a:rPr lang="en-US" dirty="0"/>
              <a:t> vs </a:t>
            </a:r>
            <a:r>
              <a:rPr lang="en-US" dirty="0" err="1"/>
              <a:t>Piriz</a:t>
            </a:r>
            <a:r>
              <a:rPr lang="en-US" dirty="0"/>
              <a:t> with fix to piston acceleration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didn’t use Gausses law correctly for cylindrical coordinates. This lead to a piston acceleration that is slightly larger than it should be. The difference is largest near axis. The difference is not large, but the dashed curves do agree better with the simulations.</a:t>
            </a:r>
          </a:p>
        </p:txBody>
      </p:sp>
      <p:pic>
        <p:nvPicPr>
          <p:cNvPr id="12" name="Content Placeholder 11">
            <a:extLst>
              <a:ext uri="{FF2B5EF4-FFF2-40B4-BE49-F238E27FC236}">
                <a16:creationId xmlns:a16="http://schemas.microsoft.com/office/drawing/2014/main" id="{1C0AC4A6-6850-9949-B77D-8DF99A55FE49}"/>
              </a:ext>
            </a:extLst>
          </p:cNvPr>
          <p:cNvPicPr>
            <a:picLocks noGrp="1" noChangeAspect="1"/>
          </p:cNvPicPr>
          <p:nvPr>
            <p:ph idx="1"/>
          </p:nvPr>
        </p:nvPicPr>
        <p:blipFill>
          <a:blip r:embed="rId2"/>
          <a:stretch>
            <a:fillRect/>
          </a:stretch>
        </p:blipFill>
        <p:spPr>
          <a:xfrm>
            <a:off x="838200" y="1655930"/>
            <a:ext cx="10515600" cy="3967249"/>
          </a:xfrm>
        </p:spPr>
      </p:pic>
    </p:spTree>
    <p:extLst>
      <p:ext uri="{BB962C8B-B14F-4D97-AF65-F5344CB8AC3E}">
        <p14:creationId xmlns:p14="http://schemas.microsoft.com/office/powerpoint/2010/main" val="19882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852-702D-9943-A1D6-1A2326AC705B}"/>
              </a:ext>
            </a:extLst>
          </p:cNvPr>
          <p:cNvSpPr>
            <a:spLocks noGrp="1"/>
          </p:cNvSpPr>
          <p:nvPr>
            <p:ph type="title"/>
          </p:nvPr>
        </p:nvSpPr>
        <p:spPr>
          <a:xfrm>
            <a:off x="838200" y="365125"/>
            <a:ext cx="10827936" cy="1353143"/>
          </a:xfrm>
        </p:spPr>
        <p:txBody>
          <a:bodyPr>
            <a:normAutofit fontScale="90000"/>
          </a:bodyPr>
          <a:lstStyle/>
          <a:p>
            <a:r>
              <a:rPr lang="en-US" dirty="0"/>
              <a:t>Density profile when shock reaches axis from Potter matches well with simulation, while </a:t>
            </a:r>
            <a:r>
              <a:rPr lang="en-US" dirty="0" err="1"/>
              <a:t>Piriz</a:t>
            </a:r>
            <a:r>
              <a:rPr lang="en-US" dirty="0"/>
              <a:t> profiles don’t even conserve mass properly.</a:t>
            </a:r>
          </a:p>
        </p:txBody>
      </p:sp>
      <p:pic>
        <p:nvPicPr>
          <p:cNvPr id="9" name="Content Placeholder 8">
            <a:extLst>
              <a:ext uri="{FF2B5EF4-FFF2-40B4-BE49-F238E27FC236}">
                <a16:creationId xmlns:a16="http://schemas.microsoft.com/office/drawing/2014/main" id="{566BE2C1-2214-9044-AF80-CB40CE99E1C2}"/>
              </a:ext>
            </a:extLst>
          </p:cNvPr>
          <p:cNvPicPr>
            <a:picLocks noGrp="1" noChangeAspect="1"/>
          </p:cNvPicPr>
          <p:nvPr>
            <p:ph sz="half" idx="2"/>
          </p:nvPr>
        </p:nvPicPr>
        <p:blipFill>
          <a:blip r:embed="rId2"/>
          <a:stretch>
            <a:fillRect/>
          </a:stretch>
        </p:blipFill>
        <p:spPr>
          <a:xfrm>
            <a:off x="6172200" y="2269206"/>
            <a:ext cx="5181600" cy="3886200"/>
          </a:xfrm>
        </p:spPr>
      </p:pic>
      <p:pic>
        <p:nvPicPr>
          <p:cNvPr id="13" name="Content Placeholder 12">
            <a:extLst>
              <a:ext uri="{FF2B5EF4-FFF2-40B4-BE49-F238E27FC236}">
                <a16:creationId xmlns:a16="http://schemas.microsoft.com/office/drawing/2014/main" id="{8654649D-D5A4-CF44-B879-65A6B2A2AAC0}"/>
              </a:ext>
            </a:extLst>
          </p:cNvPr>
          <p:cNvPicPr>
            <a:picLocks noGrp="1" noChangeAspect="1"/>
          </p:cNvPicPr>
          <p:nvPr>
            <p:ph sz="half" idx="1"/>
          </p:nvPr>
        </p:nvPicPr>
        <p:blipFill>
          <a:blip r:embed="rId3"/>
          <a:stretch>
            <a:fillRect/>
          </a:stretch>
        </p:blipFill>
        <p:spPr>
          <a:xfrm>
            <a:off x="838200" y="2269206"/>
            <a:ext cx="5181600" cy="3886200"/>
          </a:xfrm>
        </p:spPr>
      </p:pic>
    </p:spTree>
    <p:extLst>
      <p:ext uri="{BB962C8B-B14F-4D97-AF65-F5344CB8AC3E}">
        <p14:creationId xmlns:p14="http://schemas.microsoft.com/office/powerpoint/2010/main" val="1986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7AC-2356-794C-BB0A-F100FF3ECBEE}"/>
              </a:ext>
            </a:extLst>
          </p:cNvPr>
          <p:cNvSpPr>
            <a:spLocks noGrp="1"/>
          </p:cNvSpPr>
          <p:nvPr>
            <p:ph type="title"/>
          </p:nvPr>
        </p:nvSpPr>
        <p:spPr/>
        <p:txBody>
          <a:bodyPr/>
          <a:lstStyle/>
          <a:p>
            <a:r>
              <a:rPr lang="en-US" dirty="0"/>
              <a:t>Overview of Potter and </a:t>
            </a:r>
            <a:r>
              <a:rPr lang="en-US" dirty="0" err="1"/>
              <a:t>Piriz</a:t>
            </a:r>
            <a:r>
              <a:rPr lang="en-US" dirty="0"/>
              <a:t> models for shock and piston positions</a:t>
            </a:r>
          </a:p>
        </p:txBody>
      </p:sp>
      <p:pic>
        <p:nvPicPr>
          <p:cNvPr id="7" name="Content Placeholder 6">
            <a:extLst>
              <a:ext uri="{FF2B5EF4-FFF2-40B4-BE49-F238E27FC236}">
                <a16:creationId xmlns:a16="http://schemas.microsoft.com/office/drawing/2014/main" id="{B22911F0-EEE7-254A-8939-1E33C8CF053A}"/>
              </a:ext>
            </a:extLst>
          </p:cNvPr>
          <p:cNvPicPr>
            <a:picLocks noGrp="1" noChangeAspect="1"/>
          </p:cNvPicPr>
          <p:nvPr>
            <p:ph sz="half" idx="2"/>
          </p:nvPr>
        </p:nvPicPr>
        <p:blipFill>
          <a:blip r:embed="rId2"/>
          <a:stretch>
            <a:fillRect/>
          </a:stretch>
        </p:blipFill>
        <p:spPr>
          <a:xfrm>
            <a:off x="7003552" y="2807771"/>
            <a:ext cx="2870628" cy="2230888"/>
          </a:xfrm>
          <a:prstGeom prst="rect">
            <a:avLst/>
          </a:prstGeom>
        </p:spPr>
      </p:pic>
      <p:sp>
        <p:nvSpPr>
          <p:cNvPr id="6" name="TextBox 5">
            <a:extLst>
              <a:ext uri="{FF2B5EF4-FFF2-40B4-BE49-F238E27FC236}">
                <a16:creationId xmlns:a16="http://schemas.microsoft.com/office/drawing/2014/main" id="{51E91CAD-2945-4249-8DC3-6BA541ADE1F6}"/>
              </a:ext>
            </a:extLst>
          </p:cNvPr>
          <p:cNvSpPr txBox="1"/>
          <p:nvPr/>
        </p:nvSpPr>
        <p:spPr>
          <a:xfrm>
            <a:off x="951216" y="1910371"/>
            <a:ext cx="4473539" cy="584775"/>
          </a:xfrm>
          <a:prstGeom prst="rect">
            <a:avLst/>
          </a:prstGeom>
          <a:noFill/>
        </p:spPr>
        <p:txBody>
          <a:bodyPr wrap="square" rtlCol="0">
            <a:spAutoFit/>
          </a:bodyPr>
          <a:lstStyle/>
          <a:p>
            <a:pPr algn="ctr"/>
            <a:r>
              <a:rPr lang="en-US" sz="3200" b="1" dirty="0"/>
              <a:t>Shock jump conditions</a:t>
            </a:r>
          </a:p>
        </p:txBody>
      </p:sp>
      <p:sp>
        <p:nvSpPr>
          <p:cNvPr id="8" name="TextBox 7">
            <a:extLst>
              <a:ext uri="{FF2B5EF4-FFF2-40B4-BE49-F238E27FC236}">
                <a16:creationId xmlns:a16="http://schemas.microsoft.com/office/drawing/2014/main" id="{3C6F0DBC-ECCC-DC48-921A-81A8AC7AAEA2}"/>
              </a:ext>
            </a:extLst>
          </p:cNvPr>
          <p:cNvSpPr txBox="1"/>
          <p:nvPr/>
        </p:nvSpPr>
        <p:spPr>
          <a:xfrm>
            <a:off x="6096000" y="1956842"/>
            <a:ext cx="4909334" cy="584775"/>
          </a:xfrm>
          <a:prstGeom prst="rect">
            <a:avLst/>
          </a:prstGeom>
          <a:noFill/>
        </p:spPr>
        <p:txBody>
          <a:bodyPr wrap="square" rtlCol="0">
            <a:spAutoFit/>
          </a:bodyPr>
          <a:lstStyle/>
          <a:p>
            <a:pPr algn="ctr"/>
            <a:r>
              <a:rPr lang="en-US" sz="3200" b="1" dirty="0"/>
              <a:t>Post-shock fluid equations</a:t>
            </a:r>
          </a:p>
        </p:txBody>
      </p:sp>
      <p:sp>
        <p:nvSpPr>
          <p:cNvPr id="9" name="TextBox 8">
            <a:extLst>
              <a:ext uri="{FF2B5EF4-FFF2-40B4-BE49-F238E27FC236}">
                <a16:creationId xmlns:a16="http://schemas.microsoft.com/office/drawing/2014/main" id="{3C391E06-B9FB-2348-9A2F-F4703A51AB6E}"/>
              </a:ext>
            </a:extLst>
          </p:cNvPr>
          <p:cNvSpPr txBox="1"/>
          <p:nvPr/>
        </p:nvSpPr>
        <p:spPr>
          <a:xfrm>
            <a:off x="493160" y="5147353"/>
            <a:ext cx="106748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Both models use post-shock fluid equations  (not valid at shock front) with shock jump conditions used for boundary conditions at shock front position.</a:t>
            </a:r>
          </a:p>
          <a:p>
            <a:pPr marL="285750" indent="-285750">
              <a:buFont typeface="Arial" panose="020B0604020202020204" pitchFamily="34" charset="0"/>
              <a:buChar char="•"/>
            </a:pPr>
            <a:r>
              <a:rPr lang="en-US" dirty="0"/>
              <a:t>Note that </a:t>
            </a:r>
            <a:r>
              <a:rPr lang="en-US" dirty="0" err="1"/>
              <a:t>Piriz</a:t>
            </a:r>
            <a:r>
              <a:rPr lang="en-US" dirty="0"/>
              <a:t> used adiabatic law wrong by setting P/</a:t>
            </a:r>
            <a:r>
              <a:rPr lang="en-US" dirty="0" err="1"/>
              <a:t>rho^gamma</a:t>
            </a:r>
            <a:r>
              <a:rPr lang="en-US" dirty="0"/>
              <a:t> = constant…</a:t>
            </a:r>
          </a:p>
        </p:txBody>
      </p:sp>
      <p:pic>
        <p:nvPicPr>
          <p:cNvPr id="12" name="Content Placeholder 11">
            <a:extLst>
              <a:ext uri="{FF2B5EF4-FFF2-40B4-BE49-F238E27FC236}">
                <a16:creationId xmlns:a16="http://schemas.microsoft.com/office/drawing/2014/main" id="{899C24FE-8700-824A-9482-EF028E413A46}"/>
              </a:ext>
            </a:extLst>
          </p:cNvPr>
          <p:cNvPicPr>
            <a:picLocks noGrp="1" noChangeAspect="1"/>
          </p:cNvPicPr>
          <p:nvPr>
            <p:ph sz="half" idx="1"/>
          </p:nvPr>
        </p:nvPicPr>
        <p:blipFill>
          <a:blip r:embed="rId3"/>
          <a:stretch>
            <a:fillRect/>
          </a:stretch>
        </p:blipFill>
        <p:spPr>
          <a:xfrm>
            <a:off x="1629310" y="2832197"/>
            <a:ext cx="3795445" cy="2206462"/>
          </a:xfrm>
          <a:prstGeom prst="rect">
            <a:avLst/>
          </a:prstGeom>
        </p:spPr>
      </p:pic>
    </p:spTree>
    <p:extLst>
      <p:ext uri="{BB962C8B-B14F-4D97-AF65-F5344CB8AC3E}">
        <p14:creationId xmlns:p14="http://schemas.microsoft.com/office/powerpoint/2010/main" val="2400943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0C6F-705A-F841-B4F8-7724B100E2C7}"/>
              </a:ext>
            </a:extLst>
          </p:cNvPr>
          <p:cNvSpPr>
            <a:spLocks noGrp="1"/>
          </p:cNvSpPr>
          <p:nvPr>
            <p:ph type="title"/>
          </p:nvPr>
        </p:nvSpPr>
        <p:spPr/>
        <p:txBody>
          <a:bodyPr/>
          <a:lstStyle/>
          <a:p>
            <a:r>
              <a:rPr lang="en-US" dirty="0" err="1"/>
              <a:t>Piriz’s</a:t>
            </a:r>
            <a:r>
              <a:rPr lang="en-US" dirty="0"/>
              <a:t> model for fluid velocity in shocked plasma</a:t>
            </a:r>
          </a:p>
        </p:txBody>
      </p:sp>
      <p:pic>
        <p:nvPicPr>
          <p:cNvPr id="5" name="Content Placeholder 4">
            <a:extLst>
              <a:ext uri="{FF2B5EF4-FFF2-40B4-BE49-F238E27FC236}">
                <a16:creationId xmlns:a16="http://schemas.microsoft.com/office/drawing/2014/main" id="{A913A31D-1EC3-0B43-913F-FC48ADC960CF}"/>
              </a:ext>
            </a:extLst>
          </p:cNvPr>
          <p:cNvPicPr>
            <a:picLocks noGrp="1" noChangeAspect="1"/>
          </p:cNvPicPr>
          <p:nvPr>
            <p:ph sz="half" idx="1"/>
          </p:nvPr>
        </p:nvPicPr>
        <p:blipFill>
          <a:blip r:embed="rId2"/>
          <a:stretch>
            <a:fillRect/>
          </a:stretch>
        </p:blipFill>
        <p:spPr>
          <a:xfrm>
            <a:off x="838200" y="2280717"/>
            <a:ext cx="5181600" cy="3441154"/>
          </a:xfrm>
          <a:prstGeom prst="rect">
            <a:avLst/>
          </a:prstGeom>
        </p:spPr>
      </p:pic>
      <p:sp>
        <p:nvSpPr>
          <p:cNvPr id="4" name="Content Placeholder 3">
            <a:extLst>
              <a:ext uri="{FF2B5EF4-FFF2-40B4-BE49-F238E27FC236}">
                <a16:creationId xmlns:a16="http://schemas.microsoft.com/office/drawing/2014/main" id="{B1D619E3-3421-3940-8242-F8409F111C05}"/>
              </a:ext>
            </a:extLst>
          </p:cNvPr>
          <p:cNvSpPr>
            <a:spLocks noGrp="1"/>
          </p:cNvSpPr>
          <p:nvPr>
            <p:ph sz="half" idx="2"/>
          </p:nvPr>
        </p:nvSpPr>
        <p:spPr/>
        <p:txBody>
          <a:bodyPr>
            <a:normAutofit lnSpcReduction="10000"/>
          </a:bodyPr>
          <a:lstStyle/>
          <a:p>
            <a:r>
              <a:rPr lang="en-US" dirty="0"/>
              <a:t>Only assumption is that the total time derivative of the pressure is approximately equal to the total time derivative of the post-shock pressure, which is same as that made by Potter.</a:t>
            </a:r>
          </a:p>
          <a:p>
            <a:r>
              <a:rPr lang="en-US" dirty="0"/>
              <a:t>Only difference by </a:t>
            </a:r>
            <a:r>
              <a:rPr lang="en-US" dirty="0" err="1"/>
              <a:t>Piriz</a:t>
            </a:r>
            <a:r>
              <a:rPr lang="en-US" dirty="0"/>
              <a:t> is that he obtained velocity profile.</a:t>
            </a:r>
          </a:p>
          <a:p>
            <a:r>
              <a:rPr lang="en-US" dirty="0"/>
              <a:t>Equation relating shock and piston obtained by taking r=</a:t>
            </a:r>
            <a:r>
              <a:rPr lang="en-US" dirty="0" err="1"/>
              <a:t>rp</a:t>
            </a:r>
            <a:r>
              <a:rPr lang="en-US" dirty="0"/>
              <a:t> and u=up in last relation</a:t>
            </a:r>
          </a:p>
          <a:p>
            <a:pPr marL="0" indent="0">
              <a:buNone/>
            </a:pPr>
            <a:endParaRPr lang="en-US" dirty="0"/>
          </a:p>
        </p:txBody>
      </p:sp>
    </p:spTree>
    <p:extLst>
      <p:ext uri="{BB962C8B-B14F-4D97-AF65-F5344CB8AC3E}">
        <p14:creationId xmlns:p14="http://schemas.microsoft.com/office/powerpoint/2010/main" val="132846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2F0-19C2-9F42-9041-DE140427BE3E}"/>
              </a:ext>
            </a:extLst>
          </p:cNvPr>
          <p:cNvSpPr>
            <a:spLocks noGrp="1"/>
          </p:cNvSpPr>
          <p:nvPr>
            <p:ph type="title"/>
          </p:nvPr>
        </p:nvSpPr>
        <p:spPr/>
        <p:txBody>
          <a:bodyPr/>
          <a:lstStyle/>
          <a:p>
            <a:r>
              <a:rPr lang="en-US" dirty="0"/>
              <a:t>1D dynamic pinch in planar geometry using Chicago’s Eulerian fluid model</a:t>
            </a:r>
          </a:p>
        </p:txBody>
      </p:sp>
      <p:sp>
        <p:nvSpPr>
          <p:cNvPr id="3" name="Content Placeholder 2">
            <a:extLst>
              <a:ext uri="{FF2B5EF4-FFF2-40B4-BE49-F238E27FC236}">
                <a16:creationId xmlns:a16="http://schemas.microsoft.com/office/drawing/2014/main" id="{9975698D-E9BF-3A47-A7CB-386533E8759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826C7B3-DF0F-0443-89C4-02683474D99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31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1D dynamic pinch sims with Chicago Eulerian fluid model in planar geometry</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0.011ns</a:t>
            </a:r>
          </a:p>
          <a:p>
            <a:pPr marL="285750" indent="-285750">
              <a:buFont typeface="Arial" panose="020B0604020202020204" pitchFamily="34" charset="0"/>
              <a:buChar char="•"/>
            </a:pPr>
            <a:r>
              <a:rPr lang="en-US" b="1" dirty="0"/>
              <a:t>dx = 2.5um,  </a:t>
            </a:r>
            <a:r>
              <a:rPr lang="en-US" b="1" dirty="0" err="1"/>
              <a:t>dt</a:t>
            </a:r>
            <a:r>
              <a:rPr lang="en-US" b="1" dirty="0"/>
              <a:t> = 2.0e-3ns,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9C9BEDB0-1272-4E4E-99C6-966FBEB222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Tree>
    <p:extLst>
      <p:ext uri="{BB962C8B-B14F-4D97-AF65-F5344CB8AC3E}">
        <p14:creationId xmlns:p14="http://schemas.microsoft.com/office/powerpoint/2010/main" val="39646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838200" y="365125"/>
            <a:ext cx="10905162" cy="1566417"/>
          </a:xfrm>
        </p:spPr>
        <p:txBody>
          <a:bodyPr>
            <a:normAutofit fontScale="90000"/>
          </a:bodyPr>
          <a:lstStyle/>
          <a:p>
            <a:r>
              <a:rPr lang="en-US" dirty="0"/>
              <a:t>Simulation using standard fluid parameters gives way too much energy in the plasma and bad oscillations</a:t>
            </a:r>
          </a:p>
        </p:txBody>
      </p:sp>
      <p:pic>
        <p:nvPicPr>
          <p:cNvPr id="25" name="dpf1Ddensity.mp4">
            <a:hlinkClick r:id="" action="ppaction://media"/>
            <a:extLst>
              <a:ext uri="{FF2B5EF4-FFF2-40B4-BE49-F238E27FC236}">
                <a16:creationId xmlns:a16="http://schemas.microsoft.com/office/drawing/2014/main" id="{29921F12-318B-5049-A4E1-C95864A43A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059621"/>
            <a:ext cx="10515600" cy="3452812"/>
          </a:xfrm>
        </p:spPr>
      </p:pic>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0.0005, </a:t>
            </a:r>
            <a:r>
              <a:rPr lang="en-US" b="1" dirty="0" err="1"/>
              <a:t>viscosity_coefficient</a:t>
            </a:r>
            <a:r>
              <a:rPr lang="en-US" b="1" dirty="0"/>
              <a:t> = 0.002</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408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Bad oscillations go away with increasing </a:t>
            </a:r>
            <a:r>
              <a:rPr lang="en-US" dirty="0" err="1"/>
              <a:t>eulerian_filtering_parameter</a:t>
            </a:r>
            <a:r>
              <a:rPr lang="en-US" dirty="0"/>
              <a:t>, but energy conservation still bad</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8" name="dpf1Ddensity.mp4">
            <a:hlinkClick r:id="" action="ppaction://media"/>
            <a:extLst>
              <a:ext uri="{FF2B5EF4-FFF2-40B4-BE49-F238E27FC236}">
                <a16:creationId xmlns:a16="http://schemas.microsoft.com/office/drawing/2014/main" id="{F54CDD97-289E-624D-9543-F616D805D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3000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with increasing grid resolution for 300 cells to 900 cells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12E7C6B3-BAE1-4F43-8647-4B1484D8A5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20205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Too much smoothing with </a:t>
            </a:r>
            <a:r>
              <a:rPr lang="en-US" dirty="0" err="1"/>
              <a:t>efp</a:t>
            </a:r>
            <a:r>
              <a:rPr lang="en-US" dirty="0"/>
              <a:t>=0.1 and time step decreased from 1.0e-2ns to 1.0e-3ns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12" name="dpf1Ddensity.mp4">
            <a:hlinkClick r:id="" action="ppaction://media"/>
            <a:extLst>
              <a:ext uri="{FF2B5EF4-FFF2-40B4-BE49-F238E27FC236}">
                <a16:creationId xmlns:a16="http://schemas.microsoft.com/office/drawing/2014/main" id="{C62471E1-2A40-EA4F-A61D-F58D0DE3E5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34620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Smoothing back to normal with </a:t>
            </a:r>
            <a:r>
              <a:rPr lang="en-US" dirty="0" err="1"/>
              <a:t>efp</a:t>
            </a:r>
            <a:r>
              <a:rPr lang="en-US" dirty="0"/>
              <a:t> also lowered by order of magnitude, but decreasing time step doesn’t improve energy conservation</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252034EA-7879-7746-8BBD-04328A3C94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464" y="1974849"/>
            <a:ext cx="10515600" cy="3452812"/>
          </a:xfrm>
        </p:spPr>
      </p:pic>
    </p:spTree>
    <p:extLst>
      <p:ext uri="{BB962C8B-B14F-4D97-AF65-F5344CB8AC3E}">
        <p14:creationId xmlns:p14="http://schemas.microsoft.com/office/powerpoint/2010/main" val="138361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Also played with </a:t>
            </a:r>
            <a:r>
              <a:rPr lang="en-US" dirty="0" err="1"/>
              <a:t>viscosity_coefficient</a:t>
            </a:r>
            <a:r>
              <a:rPr lang="en-US" dirty="0"/>
              <a:t>. </a:t>
            </a:r>
            <a:br>
              <a:rPr lang="en-US" dirty="0"/>
            </a:br>
            <a:r>
              <a:rPr lang="en-US" dirty="0"/>
              <a:t>Saw no improvement, just another way to smooth</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 </a:t>
            </a:r>
            <a:r>
              <a:rPr lang="en-US" b="1" dirty="0" err="1"/>
              <a:t>viscosity_coefficient</a:t>
            </a:r>
            <a:r>
              <a:rPr lang="en-US" b="1" dirty="0"/>
              <a:t> = 1.0</a:t>
            </a:r>
            <a:endParaRPr lang="en-US" dirty="0"/>
          </a:p>
        </p:txBody>
      </p:sp>
      <p:pic>
        <p:nvPicPr>
          <p:cNvPr id="9" name="dpf1Ddensity.mp4">
            <a:hlinkClick r:id="" action="ppaction://media"/>
            <a:extLst>
              <a:ext uri="{FF2B5EF4-FFF2-40B4-BE49-F238E27FC236}">
                <a16:creationId xmlns:a16="http://schemas.microsoft.com/office/drawing/2014/main" id="{D314212C-6F36-F94A-80FB-2E4B8BF170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17825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=900 to </a:t>
            </a:r>
            <a:r>
              <a:rPr lang="en-US" dirty="0" err="1"/>
              <a:t>nx</a:t>
            </a:r>
            <a:r>
              <a:rPr lang="en-US" dirty="0"/>
              <a:t>=1800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0.071ns</a:t>
            </a:r>
          </a:p>
          <a:p>
            <a:pPr marL="285750" indent="-285750">
              <a:buFont typeface="Arial" panose="020B0604020202020204" pitchFamily="34" charset="0"/>
              <a:buChar char="•"/>
            </a:pPr>
            <a:r>
              <a:rPr lang="en-US" b="1" dirty="0"/>
              <a:t>dx = 17um,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C141BAD9-B001-2045-8A76-2CD0B82C6F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41272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0DBF4C61-12B9-2544-9D10-156629BF2FB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=1800 to </a:t>
            </a:r>
            <a:r>
              <a:rPr lang="en-US" dirty="0" err="1"/>
              <a:t>nx</a:t>
            </a:r>
            <a:r>
              <a:rPr lang="en-US" dirty="0"/>
              <a:t>=3000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spTree>
    <p:extLst>
      <p:ext uri="{BB962C8B-B14F-4D97-AF65-F5344CB8AC3E}">
        <p14:creationId xmlns:p14="http://schemas.microsoft.com/office/powerpoint/2010/main" val="38765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=3000 to </a:t>
            </a:r>
            <a:r>
              <a:rPr lang="en-US" dirty="0" err="1"/>
              <a:t>nx</a:t>
            </a:r>
            <a:r>
              <a:rPr lang="en-US" dirty="0"/>
              <a:t>=6000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0.021ns</a:t>
            </a:r>
          </a:p>
          <a:p>
            <a:pPr marL="285750" indent="-285750">
              <a:buFont typeface="Arial" panose="020B0604020202020204" pitchFamily="34" charset="0"/>
              <a:buChar char="•"/>
            </a:pPr>
            <a:r>
              <a:rPr lang="en-US" b="1" dirty="0"/>
              <a:t>dx = 5um,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BA16054A-A857-0540-96D2-7CD6F7F99D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42675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=6000 to </a:t>
            </a:r>
            <a:r>
              <a:rPr lang="en-US" dirty="0" err="1"/>
              <a:t>nx</a:t>
            </a:r>
            <a:r>
              <a:rPr lang="en-US" dirty="0"/>
              <a:t>=12000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0.011ns</a:t>
            </a:r>
          </a:p>
          <a:p>
            <a:pPr marL="285750" indent="-285750">
              <a:buFont typeface="Arial" panose="020B0604020202020204" pitchFamily="34" charset="0"/>
              <a:buChar char="•"/>
            </a:pPr>
            <a:r>
              <a:rPr lang="en-US" b="1" dirty="0"/>
              <a:t>dx = 2.5um,  </a:t>
            </a:r>
            <a:r>
              <a:rPr lang="en-US" b="1" dirty="0" err="1"/>
              <a:t>dt</a:t>
            </a:r>
            <a:r>
              <a:rPr lang="en-US" b="1" dirty="0"/>
              <a:t> = 2.0e-3ns,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9C9BEDB0-1272-4E4E-99C6-966FBEB222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Tree>
    <p:extLst>
      <p:ext uri="{BB962C8B-B14F-4D97-AF65-F5344CB8AC3E}">
        <p14:creationId xmlns:p14="http://schemas.microsoft.com/office/powerpoint/2010/main" val="2867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C9A4-532C-294C-8F62-08C1B5E58463}"/>
              </a:ext>
            </a:extLst>
          </p:cNvPr>
          <p:cNvSpPr>
            <a:spLocks noGrp="1"/>
          </p:cNvSpPr>
          <p:nvPr>
            <p:ph type="title"/>
          </p:nvPr>
        </p:nvSpPr>
        <p:spPr/>
        <p:txBody>
          <a:bodyPr/>
          <a:lstStyle/>
          <a:p>
            <a:r>
              <a:rPr lang="en-US" dirty="0"/>
              <a:t>Net energy goes down with increasing grid resolution</a:t>
            </a:r>
          </a:p>
        </p:txBody>
      </p:sp>
      <p:pic>
        <p:nvPicPr>
          <p:cNvPr id="6" name="Content Placeholder 5">
            <a:extLst>
              <a:ext uri="{FF2B5EF4-FFF2-40B4-BE49-F238E27FC236}">
                <a16:creationId xmlns:a16="http://schemas.microsoft.com/office/drawing/2014/main" id="{5A276834-AA9D-F843-97DC-268865D78695}"/>
              </a:ext>
            </a:extLst>
          </p:cNvPr>
          <p:cNvPicPr>
            <a:picLocks noGrp="1" noChangeAspect="1"/>
          </p:cNvPicPr>
          <p:nvPr>
            <p:ph idx="1"/>
          </p:nvPr>
        </p:nvPicPr>
        <p:blipFill>
          <a:blip r:embed="rId2"/>
          <a:stretch>
            <a:fillRect/>
          </a:stretch>
        </p:blipFill>
        <p:spPr>
          <a:xfrm>
            <a:off x="62834" y="2760292"/>
            <a:ext cx="12066332" cy="2365947"/>
          </a:xfrm>
        </p:spPr>
      </p:pic>
      <p:sp>
        <p:nvSpPr>
          <p:cNvPr id="7" name="TextBox 6">
            <a:extLst>
              <a:ext uri="{FF2B5EF4-FFF2-40B4-BE49-F238E27FC236}">
                <a16:creationId xmlns:a16="http://schemas.microsoft.com/office/drawing/2014/main" id="{6AFD9AF4-AC6A-A649-B305-AC9F8B3DC648}"/>
              </a:ext>
            </a:extLst>
          </p:cNvPr>
          <p:cNvSpPr txBox="1"/>
          <p:nvPr/>
        </p:nvSpPr>
        <p:spPr>
          <a:xfrm>
            <a:off x="538385" y="2040824"/>
            <a:ext cx="2392822" cy="584775"/>
          </a:xfrm>
          <a:prstGeom prst="rect">
            <a:avLst/>
          </a:prstGeom>
          <a:noFill/>
        </p:spPr>
        <p:txBody>
          <a:bodyPr wrap="square" rtlCol="0">
            <a:spAutoFit/>
          </a:bodyPr>
          <a:lstStyle/>
          <a:p>
            <a:pPr algn="ctr"/>
            <a:r>
              <a:rPr lang="en-US" sz="3200" b="1" dirty="0" err="1"/>
              <a:t>nx</a:t>
            </a:r>
            <a:r>
              <a:rPr lang="en-US" sz="3200" b="1" dirty="0"/>
              <a:t>=900</a:t>
            </a:r>
          </a:p>
        </p:txBody>
      </p:sp>
      <p:sp>
        <p:nvSpPr>
          <p:cNvPr id="8" name="TextBox 7">
            <a:extLst>
              <a:ext uri="{FF2B5EF4-FFF2-40B4-BE49-F238E27FC236}">
                <a16:creationId xmlns:a16="http://schemas.microsoft.com/office/drawing/2014/main" id="{C84133CC-8E44-E04C-8385-7BC639F42D07}"/>
              </a:ext>
            </a:extLst>
          </p:cNvPr>
          <p:cNvSpPr txBox="1"/>
          <p:nvPr/>
        </p:nvSpPr>
        <p:spPr>
          <a:xfrm>
            <a:off x="3237431" y="2040823"/>
            <a:ext cx="2392822" cy="584775"/>
          </a:xfrm>
          <a:prstGeom prst="rect">
            <a:avLst/>
          </a:prstGeom>
          <a:noFill/>
        </p:spPr>
        <p:txBody>
          <a:bodyPr wrap="square" rtlCol="0">
            <a:spAutoFit/>
          </a:bodyPr>
          <a:lstStyle/>
          <a:p>
            <a:pPr algn="ctr"/>
            <a:r>
              <a:rPr lang="en-US" sz="3200" b="1" dirty="0" err="1"/>
              <a:t>nx</a:t>
            </a:r>
            <a:r>
              <a:rPr lang="en-US" sz="3200" b="1" dirty="0"/>
              <a:t>=1800</a:t>
            </a:r>
          </a:p>
        </p:txBody>
      </p:sp>
      <p:sp>
        <p:nvSpPr>
          <p:cNvPr id="9" name="TextBox 8">
            <a:extLst>
              <a:ext uri="{FF2B5EF4-FFF2-40B4-BE49-F238E27FC236}">
                <a16:creationId xmlns:a16="http://schemas.microsoft.com/office/drawing/2014/main" id="{1D63938A-ACA9-754A-AFE0-824D19CFEF6C}"/>
              </a:ext>
            </a:extLst>
          </p:cNvPr>
          <p:cNvSpPr txBox="1"/>
          <p:nvPr/>
        </p:nvSpPr>
        <p:spPr>
          <a:xfrm>
            <a:off x="6312492" y="2040822"/>
            <a:ext cx="2392822" cy="584775"/>
          </a:xfrm>
          <a:prstGeom prst="rect">
            <a:avLst/>
          </a:prstGeom>
          <a:noFill/>
        </p:spPr>
        <p:txBody>
          <a:bodyPr wrap="square" rtlCol="0">
            <a:spAutoFit/>
          </a:bodyPr>
          <a:lstStyle/>
          <a:p>
            <a:pPr algn="ctr"/>
            <a:r>
              <a:rPr lang="en-US" sz="3200" b="1" dirty="0" err="1"/>
              <a:t>nx</a:t>
            </a:r>
            <a:r>
              <a:rPr lang="en-US" sz="3200" b="1" dirty="0"/>
              <a:t>=6000</a:t>
            </a:r>
          </a:p>
        </p:txBody>
      </p:sp>
      <p:sp>
        <p:nvSpPr>
          <p:cNvPr id="10" name="TextBox 9">
            <a:extLst>
              <a:ext uri="{FF2B5EF4-FFF2-40B4-BE49-F238E27FC236}">
                <a16:creationId xmlns:a16="http://schemas.microsoft.com/office/drawing/2014/main" id="{0D3C588A-2F43-0B49-9021-772F78CB7BE9}"/>
              </a:ext>
            </a:extLst>
          </p:cNvPr>
          <p:cNvSpPr txBox="1"/>
          <p:nvPr/>
        </p:nvSpPr>
        <p:spPr>
          <a:xfrm>
            <a:off x="9260793" y="2040821"/>
            <a:ext cx="2392822" cy="584775"/>
          </a:xfrm>
          <a:prstGeom prst="rect">
            <a:avLst/>
          </a:prstGeom>
          <a:noFill/>
        </p:spPr>
        <p:txBody>
          <a:bodyPr wrap="square" rtlCol="0">
            <a:spAutoFit/>
          </a:bodyPr>
          <a:lstStyle/>
          <a:p>
            <a:pPr algn="ctr"/>
            <a:r>
              <a:rPr lang="en-US" sz="3200" b="1" dirty="0" err="1"/>
              <a:t>nx</a:t>
            </a:r>
            <a:r>
              <a:rPr lang="en-US" sz="3200" b="1" dirty="0"/>
              <a:t>=12000</a:t>
            </a:r>
          </a:p>
        </p:txBody>
      </p:sp>
    </p:spTree>
    <p:extLst>
      <p:ext uri="{BB962C8B-B14F-4D97-AF65-F5344CB8AC3E}">
        <p14:creationId xmlns:p14="http://schemas.microsoft.com/office/powerpoint/2010/main" val="2277489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8E5-784F-C24F-ABAE-419FC4C011DE}"/>
              </a:ext>
            </a:extLst>
          </p:cNvPr>
          <p:cNvSpPr>
            <a:spLocks noGrp="1"/>
          </p:cNvSpPr>
          <p:nvPr>
            <p:ph type="title"/>
          </p:nvPr>
        </p:nvSpPr>
        <p:spPr/>
        <p:txBody>
          <a:bodyPr>
            <a:normAutofit fontScale="90000"/>
          </a:bodyPr>
          <a:lstStyle/>
          <a:p>
            <a:r>
              <a:rPr lang="en-US" dirty="0"/>
              <a:t>Stagnation pressure and pinch time approaches expected values for high resolution</a:t>
            </a:r>
          </a:p>
        </p:txBody>
      </p:sp>
      <p:pic>
        <p:nvPicPr>
          <p:cNvPr id="5" name="Content Placeholder 4">
            <a:extLst>
              <a:ext uri="{FF2B5EF4-FFF2-40B4-BE49-F238E27FC236}">
                <a16:creationId xmlns:a16="http://schemas.microsoft.com/office/drawing/2014/main" id="{5295EA7E-3CAE-0C4E-AE00-4557BD19DB23}"/>
              </a:ext>
            </a:extLst>
          </p:cNvPr>
          <p:cNvPicPr>
            <a:picLocks noGrp="1" noChangeAspect="1"/>
          </p:cNvPicPr>
          <p:nvPr>
            <p:ph idx="1"/>
          </p:nvPr>
        </p:nvPicPr>
        <p:blipFill>
          <a:blip r:embed="rId2"/>
          <a:stretch>
            <a:fillRect/>
          </a:stretch>
        </p:blipFill>
        <p:spPr>
          <a:xfrm>
            <a:off x="1586550" y="1965807"/>
            <a:ext cx="8736770" cy="3288203"/>
          </a:xfrm>
        </p:spPr>
      </p:pic>
      <p:sp>
        <p:nvSpPr>
          <p:cNvPr id="6" name="TextBox 5">
            <a:extLst>
              <a:ext uri="{FF2B5EF4-FFF2-40B4-BE49-F238E27FC236}">
                <a16:creationId xmlns:a16="http://schemas.microsoft.com/office/drawing/2014/main" id="{CF77F3E2-829E-8345-9614-6B00B4CF4473}"/>
              </a:ext>
            </a:extLst>
          </p:cNvPr>
          <p:cNvSpPr txBox="1"/>
          <p:nvPr/>
        </p:nvSpPr>
        <p:spPr>
          <a:xfrm>
            <a:off x="760576" y="5529129"/>
            <a:ext cx="105932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Reflected pressure ratio is 6</a:t>
            </a:r>
          </a:p>
          <a:p>
            <a:pPr marL="285750" indent="-285750">
              <a:buFont typeface="Arial" panose="020B0604020202020204" pitchFamily="34" charset="0"/>
              <a:buChar char="•"/>
            </a:pPr>
            <a:r>
              <a:rPr lang="en-US" dirty="0"/>
              <a:t>Pinch time in units of t0 is 1.5</a:t>
            </a:r>
          </a:p>
          <a:p>
            <a:pPr marL="285750" indent="-285750">
              <a:buFont typeface="Arial" panose="020B0604020202020204" pitchFamily="34" charset="0"/>
              <a:buChar char="•"/>
            </a:pPr>
            <a:r>
              <a:rPr lang="en-US" dirty="0"/>
              <a:t>Stagnation occurs about 40% too soon with respect to run in time for 300 grid points</a:t>
            </a:r>
          </a:p>
          <a:p>
            <a:pPr marL="285750" indent="-285750">
              <a:buFont typeface="Arial" panose="020B0604020202020204" pitchFamily="34" charset="0"/>
              <a:buChar char="•"/>
            </a:pPr>
            <a:r>
              <a:rPr lang="en-US" dirty="0"/>
              <a:t>Stagnation pressure is too high by almost factor of 3 for 300 grid points </a:t>
            </a:r>
          </a:p>
        </p:txBody>
      </p:sp>
    </p:spTree>
    <p:extLst>
      <p:ext uri="{BB962C8B-B14F-4D97-AF65-F5344CB8AC3E}">
        <p14:creationId xmlns:p14="http://schemas.microsoft.com/office/powerpoint/2010/main" val="2278503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8887-3347-5743-B72F-51FC0D054585}"/>
              </a:ext>
            </a:extLst>
          </p:cNvPr>
          <p:cNvSpPr>
            <a:spLocks noGrp="1"/>
          </p:cNvSpPr>
          <p:nvPr>
            <p:ph type="title"/>
          </p:nvPr>
        </p:nvSpPr>
        <p:spPr/>
        <p:txBody>
          <a:bodyPr/>
          <a:lstStyle/>
          <a:p>
            <a:r>
              <a:rPr lang="en-US" dirty="0"/>
              <a:t>Why do I need such high resolution?</a:t>
            </a:r>
          </a:p>
        </p:txBody>
      </p:sp>
      <p:pic>
        <p:nvPicPr>
          <p:cNvPr id="7" name="Content Placeholder 6">
            <a:extLst>
              <a:ext uri="{FF2B5EF4-FFF2-40B4-BE49-F238E27FC236}">
                <a16:creationId xmlns:a16="http://schemas.microsoft.com/office/drawing/2014/main" id="{B940370D-501D-8145-80CE-29253AD5C426}"/>
              </a:ext>
            </a:extLst>
          </p:cNvPr>
          <p:cNvPicPr>
            <a:picLocks noGrp="1" noChangeAspect="1"/>
          </p:cNvPicPr>
          <p:nvPr>
            <p:ph sz="half" idx="1"/>
          </p:nvPr>
        </p:nvPicPr>
        <p:blipFill>
          <a:blip r:embed="rId2"/>
          <a:stretch>
            <a:fillRect/>
          </a:stretch>
        </p:blipFill>
        <p:spPr>
          <a:xfrm>
            <a:off x="838200" y="1901593"/>
            <a:ext cx="5181600" cy="4199401"/>
          </a:xfrm>
        </p:spPr>
      </p:pic>
      <p:sp>
        <p:nvSpPr>
          <p:cNvPr id="5" name="Content Placeholder 4">
            <a:extLst>
              <a:ext uri="{FF2B5EF4-FFF2-40B4-BE49-F238E27FC236}">
                <a16:creationId xmlns:a16="http://schemas.microsoft.com/office/drawing/2014/main" id="{5560A4F6-8F77-6A49-8C2C-AF2FB92526BB}"/>
              </a:ext>
            </a:extLst>
          </p:cNvPr>
          <p:cNvSpPr>
            <a:spLocks noGrp="1"/>
          </p:cNvSpPr>
          <p:nvPr>
            <p:ph sz="half" idx="2"/>
          </p:nvPr>
        </p:nvSpPr>
        <p:spPr/>
        <p:txBody>
          <a:bodyPr/>
          <a:lstStyle/>
          <a:p>
            <a:r>
              <a:rPr lang="en-US" dirty="0"/>
              <a:t>Shock front is under resolved and just gets narrower with increasing resolution</a:t>
            </a:r>
          </a:p>
          <a:p>
            <a:r>
              <a:rPr lang="en-US" dirty="0"/>
              <a:t>Actually have less grid cells across shock front with increasing resolution</a:t>
            </a:r>
          </a:p>
          <a:p>
            <a:r>
              <a:rPr lang="en-US" dirty="0"/>
              <a:t>Is shock width here sensitive to </a:t>
            </a:r>
            <a:r>
              <a:rPr lang="en-US" dirty="0" err="1"/>
              <a:t>efp</a:t>
            </a:r>
            <a:r>
              <a:rPr lang="en-US" dirty="0"/>
              <a:t> ?</a:t>
            </a:r>
          </a:p>
        </p:txBody>
      </p:sp>
      <p:sp>
        <p:nvSpPr>
          <p:cNvPr id="8" name="TextBox 7">
            <a:extLst>
              <a:ext uri="{FF2B5EF4-FFF2-40B4-BE49-F238E27FC236}">
                <a16:creationId xmlns:a16="http://schemas.microsoft.com/office/drawing/2014/main" id="{46BC2E40-5C6E-1C41-9DE5-17BA33F5A6AF}"/>
              </a:ext>
            </a:extLst>
          </p:cNvPr>
          <p:cNvSpPr txBox="1"/>
          <p:nvPr/>
        </p:nvSpPr>
        <p:spPr>
          <a:xfrm>
            <a:off x="601980" y="6225540"/>
            <a:ext cx="5044440" cy="369332"/>
          </a:xfrm>
          <a:prstGeom prst="rect">
            <a:avLst/>
          </a:prstGeom>
          <a:noFill/>
        </p:spPr>
        <p:txBody>
          <a:bodyPr wrap="square" rtlCol="0">
            <a:spAutoFit/>
          </a:bodyPr>
          <a:lstStyle/>
          <a:p>
            <a:r>
              <a:rPr lang="en-US" dirty="0"/>
              <a:t>*curves are slightly shifted in x to align</a:t>
            </a:r>
          </a:p>
        </p:txBody>
      </p:sp>
    </p:spTree>
    <p:extLst>
      <p:ext uri="{BB962C8B-B14F-4D97-AF65-F5344CB8AC3E}">
        <p14:creationId xmlns:p14="http://schemas.microsoft.com/office/powerpoint/2010/main" val="457323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First test in cylindrical cords with </a:t>
            </a:r>
            <a:r>
              <a:rPr lang="en-US" dirty="0" err="1"/>
              <a:t>nr</a:t>
            </a:r>
            <a:r>
              <a:rPr lang="en-US" dirty="0"/>
              <a:t>=3000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A3707899-1AD0-634E-AEBE-56CE0CE69F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02594"/>
            <a:ext cx="10515600" cy="3452812"/>
          </a:xfrm>
        </p:spPr>
      </p:pic>
    </p:spTree>
    <p:extLst>
      <p:ext uri="{BB962C8B-B14F-4D97-AF65-F5344CB8AC3E}">
        <p14:creationId xmlns:p14="http://schemas.microsoft.com/office/powerpoint/2010/main" val="23424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D52112DD-70D3-8C4A-B6DB-277CC74734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71968"/>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Adding viscosity gets rid of jagged stuff</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86309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92C5E436-2110-024F-8BDF-094FBEEF20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Increasing viscosity further causes too much smoothing and doesn’t improve energy conservation</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1.0</a:t>
            </a:r>
            <a:endParaRPr lang="en-US" dirty="0"/>
          </a:p>
        </p:txBody>
      </p:sp>
    </p:spTree>
    <p:extLst>
      <p:ext uri="{BB962C8B-B14F-4D97-AF65-F5344CB8AC3E}">
        <p14:creationId xmlns:p14="http://schemas.microsoft.com/office/powerpoint/2010/main" val="17357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pf1Ddensity.mp4">
            <a:hlinkClick r:id="" action="ppaction://media"/>
            <a:extLst>
              <a:ext uri="{FF2B5EF4-FFF2-40B4-BE49-F238E27FC236}">
                <a16:creationId xmlns:a16="http://schemas.microsoft.com/office/drawing/2014/main" id="{A3EF8033-1562-5542-9316-BDBEB5AACC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31542"/>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Things get better with increasing grid cells from 3000 to 6000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0.021ns</a:t>
            </a:r>
          </a:p>
          <a:p>
            <a:pPr marL="285750" indent="-285750">
              <a:buFont typeface="Arial" panose="020B0604020202020204" pitchFamily="34" charset="0"/>
              <a:buChar char="•"/>
            </a:pPr>
            <a:r>
              <a:rPr lang="en-US" b="1" dirty="0"/>
              <a:t>dx = 5um,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30725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BA2C15C1-DBF4-3647-A77F-EF4C9928FE0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702594"/>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6000 </a:t>
            </a:r>
            <a:r>
              <a:rPr lang="en-US" dirty="0">
                <a:sym typeface="Wingdings" pitchFamily="2" charset="2"/>
              </a:rPr>
              <a:t> 12000 (getting warmer)</a:t>
            </a:r>
            <a:endParaRPr lang="en-US" dirty="0"/>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0.01ns</a:t>
            </a:r>
          </a:p>
          <a:p>
            <a:pPr marL="285750" indent="-285750">
              <a:buFont typeface="Arial" panose="020B0604020202020204" pitchFamily="34" charset="0"/>
              <a:buChar char="•"/>
            </a:pPr>
            <a:r>
              <a:rPr lang="en-US" b="1" dirty="0"/>
              <a:t>dx = 2.5um,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403148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12000 </a:t>
            </a:r>
            <a:r>
              <a:rPr lang="en-US" dirty="0">
                <a:sym typeface="Wingdings" pitchFamily="2" charset="2"/>
              </a:rPr>
              <a:t> 24000 (getting hot)</a:t>
            </a:r>
            <a:endParaRPr lang="en-US" dirty="0"/>
          </a:p>
        </p:txBody>
      </p:sp>
      <p:pic>
        <p:nvPicPr>
          <p:cNvPr id="6" name="dpf1Ddensity.mp4">
            <a:hlinkClick r:id="" action="ppaction://media"/>
            <a:extLst>
              <a:ext uri="{FF2B5EF4-FFF2-40B4-BE49-F238E27FC236}">
                <a16:creationId xmlns:a16="http://schemas.microsoft.com/office/drawing/2014/main" id="{5BE2F220-4416-6446-AD61-42A24E063C9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a:t>
            </a:r>
            <a:r>
              <a:rPr lang="en-US"/>
              <a:t>= 0.005ns</a:t>
            </a:r>
            <a:endParaRPr lang="en-US" dirty="0"/>
          </a:p>
          <a:p>
            <a:pPr marL="285750" indent="-285750">
              <a:buFont typeface="Arial" panose="020B0604020202020204" pitchFamily="34" charset="0"/>
              <a:buChar char="•"/>
            </a:pPr>
            <a:r>
              <a:rPr lang="en-US" b="1" dirty="0"/>
              <a:t>dx = 1.25um,  </a:t>
            </a:r>
            <a:r>
              <a:rPr lang="en-US" b="1" dirty="0" err="1"/>
              <a:t>dt</a:t>
            </a:r>
            <a:r>
              <a:rPr lang="en-US" b="1" dirty="0"/>
              <a:t> = 5.0e-4ns,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40178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7179-47AB-7A4F-AB5B-555E9368C7DA}"/>
              </a:ext>
            </a:extLst>
          </p:cNvPr>
          <p:cNvSpPr>
            <a:spLocks noGrp="1"/>
          </p:cNvSpPr>
          <p:nvPr>
            <p:ph type="title"/>
          </p:nvPr>
        </p:nvSpPr>
        <p:spPr/>
        <p:txBody>
          <a:bodyPr/>
          <a:lstStyle/>
          <a:p>
            <a:r>
              <a:rPr lang="en-US" dirty="0"/>
              <a:t>1D shock test in </a:t>
            </a:r>
            <a:r>
              <a:rPr lang="en-US" dirty="0" err="1"/>
              <a:t>cyl</a:t>
            </a:r>
            <a:r>
              <a:rPr lang="en-US" dirty="0"/>
              <a:t> cords using kJ </a:t>
            </a:r>
            <a:r>
              <a:rPr lang="en-US" dirty="0" err="1"/>
              <a:t>params</a:t>
            </a:r>
            <a:endParaRPr lang="en-US" dirty="0"/>
          </a:p>
        </p:txBody>
      </p:sp>
      <p:sp>
        <p:nvSpPr>
          <p:cNvPr id="4" name="Text Placeholder 3">
            <a:extLst>
              <a:ext uri="{FF2B5EF4-FFF2-40B4-BE49-F238E27FC236}">
                <a16:creationId xmlns:a16="http://schemas.microsoft.com/office/drawing/2014/main" id="{FBCED4E3-7557-084F-9E6D-9EA35FFEC601}"/>
              </a:ext>
            </a:extLst>
          </p:cNvPr>
          <p:cNvSpPr>
            <a:spLocks noGrp="1"/>
          </p:cNvSpPr>
          <p:nvPr>
            <p:ph type="body" idx="1"/>
          </p:nvPr>
        </p:nvSpPr>
        <p:spPr/>
        <p:txBody>
          <a:bodyPr/>
          <a:lstStyle/>
          <a:p>
            <a:r>
              <a:rPr lang="en-US" dirty="0"/>
              <a:t>MJ </a:t>
            </a:r>
            <a:r>
              <a:rPr lang="en-US" dirty="0" err="1"/>
              <a:t>params</a:t>
            </a:r>
            <a:endParaRPr lang="en-US" dirty="0"/>
          </a:p>
        </p:txBody>
      </p:sp>
      <p:sp>
        <p:nvSpPr>
          <p:cNvPr id="5" name="Content Placeholder 4">
            <a:extLst>
              <a:ext uri="{FF2B5EF4-FFF2-40B4-BE49-F238E27FC236}">
                <a16:creationId xmlns:a16="http://schemas.microsoft.com/office/drawing/2014/main" id="{AFEA0FA8-9CA2-4046-96BE-58C335331404}"/>
              </a:ext>
            </a:extLst>
          </p:cNvPr>
          <p:cNvSpPr>
            <a:spLocks noGrp="1"/>
          </p:cNvSpPr>
          <p:nvPr>
            <p:ph sz="half" idx="2"/>
          </p:nvPr>
        </p:nvSpPr>
        <p:spPr/>
        <p:txBody>
          <a:bodyPr/>
          <a:lstStyle/>
          <a:p>
            <a:r>
              <a:rPr lang="en-US" dirty="0"/>
              <a:t>I = 1 MA</a:t>
            </a:r>
          </a:p>
          <a:p>
            <a:r>
              <a:rPr lang="en-US" dirty="0"/>
              <a:t>R = 3 cm</a:t>
            </a:r>
          </a:p>
          <a:p>
            <a:r>
              <a:rPr lang="en-US" dirty="0"/>
              <a:t>P = 3 Torr</a:t>
            </a:r>
          </a:p>
          <a:p>
            <a:pPr marL="0" indent="0">
              <a:buNone/>
            </a:pPr>
            <a:r>
              <a:rPr lang="en-US" dirty="0"/>
              <a:t>Fundamental scales</a:t>
            </a:r>
          </a:p>
          <a:p>
            <a:r>
              <a:rPr lang="en-US" dirty="0"/>
              <a:t>t0 = 181 ns</a:t>
            </a:r>
          </a:p>
          <a:p>
            <a:r>
              <a:rPr lang="en-US" dirty="0"/>
              <a:t>u0 = 16.5 cm/us</a:t>
            </a:r>
          </a:p>
        </p:txBody>
      </p:sp>
      <p:sp>
        <p:nvSpPr>
          <p:cNvPr id="6" name="Text Placeholder 5">
            <a:extLst>
              <a:ext uri="{FF2B5EF4-FFF2-40B4-BE49-F238E27FC236}">
                <a16:creationId xmlns:a16="http://schemas.microsoft.com/office/drawing/2014/main" id="{B9BDEFBD-55B0-DA4A-835A-129F9B663B54}"/>
              </a:ext>
            </a:extLst>
          </p:cNvPr>
          <p:cNvSpPr>
            <a:spLocks noGrp="1"/>
          </p:cNvSpPr>
          <p:nvPr>
            <p:ph type="body" sz="quarter" idx="3"/>
          </p:nvPr>
        </p:nvSpPr>
        <p:spPr/>
        <p:txBody>
          <a:bodyPr/>
          <a:lstStyle/>
          <a:p>
            <a:r>
              <a:rPr lang="en-US" dirty="0"/>
              <a:t>kJ </a:t>
            </a:r>
            <a:r>
              <a:rPr lang="en-US" dirty="0" err="1"/>
              <a:t>params</a:t>
            </a:r>
            <a:endParaRPr lang="en-US" dirty="0"/>
          </a:p>
        </p:txBody>
      </p:sp>
      <p:sp>
        <p:nvSpPr>
          <p:cNvPr id="7" name="Content Placeholder 6">
            <a:extLst>
              <a:ext uri="{FF2B5EF4-FFF2-40B4-BE49-F238E27FC236}">
                <a16:creationId xmlns:a16="http://schemas.microsoft.com/office/drawing/2014/main" id="{DAFC6EB5-DBFB-6B4D-BF72-4CDB4F212FFB}"/>
              </a:ext>
            </a:extLst>
          </p:cNvPr>
          <p:cNvSpPr>
            <a:spLocks noGrp="1"/>
          </p:cNvSpPr>
          <p:nvPr>
            <p:ph sz="quarter" idx="4"/>
          </p:nvPr>
        </p:nvSpPr>
        <p:spPr/>
        <p:txBody>
          <a:bodyPr/>
          <a:lstStyle/>
          <a:p>
            <a:r>
              <a:rPr lang="en-US" dirty="0"/>
              <a:t>I = 200 kA</a:t>
            </a:r>
          </a:p>
          <a:p>
            <a:r>
              <a:rPr lang="en-US" dirty="0"/>
              <a:t>R = 1.5 cm</a:t>
            </a:r>
          </a:p>
          <a:p>
            <a:r>
              <a:rPr lang="en-US" dirty="0"/>
              <a:t>P = 1.5 Torr</a:t>
            </a:r>
          </a:p>
          <a:p>
            <a:pPr marL="0" indent="0">
              <a:buNone/>
            </a:pPr>
            <a:r>
              <a:rPr lang="en-US" dirty="0"/>
              <a:t>Fundamental scales</a:t>
            </a:r>
          </a:p>
          <a:p>
            <a:r>
              <a:rPr lang="en-US" dirty="0"/>
              <a:t>t0 = 160 ns</a:t>
            </a:r>
          </a:p>
          <a:p>
            <a:r>
              <a:rPr lang="en-US" dirty="0"/>
              <a:t>u0 = 9.36 cm/us</a:t>
            </a:r>
          </a:p>
          <a:p>
            <a:endParaRPr lang="en-US" dirty="0"/>
          </a:p>
        </p:txBody>
      </p:sp>
    </p:spTree>
    <p:extLst>
      <p:ext uri="{BB962C8B-B14F-4D97-AF65-F5344CB8AC3E}">
        <p14:creationId xmlns:p14="http://schemas.microsoft.com/office/powerpoint/2010/main" val="4161904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pf1Ddensity.mp4">
            <a:hlinkClick r:id="" action="ppaction://media"/>
            <a:extLst>
              <a:ext uri="{FF2B5EF4-FFF2-40B4-BE49-F238E27FC236}">
                <a16:creationId xmlns:a16="http://schemas.microsoft.com/office/drawing/2014/main" id="{03B85CF5-BCC1-0943-90D0-779B617D08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150 grid cells (100 um) is horrible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=150, dx = 100 um,  </a:t>
            </a:r>
            <a:r>
              <a:rPr lang="en-US" b="1" dirty="0" err="1"/>
              <a:t>dt</a:t>
            </a:r>
            <a:r>
              <a:rPr lang="en-US" b="1" dirty="0"/>
              <a:t> = 1.0e-2 ns, </a:t>
            </a:r>
            <a:r>
              <a:rPr lang="en-US" dirty="0" err="1"/>
              <a:t>cfl</a:t>
            </a:r>
            <a:r>
              <a:rPr lang="en-US" dirty="0"/>
              <a:t> </a:t>
            </a:r>
            <a:r>
              <a:rPr lang="en-US" dirty="0" err="1"/>
              <a:t>dt</a:t>
            </a:r>
            <a:r>
              <a:rPr lang="en-US" dirty="0"/>
              <a:t> = dx/u0 = 1.06 ns</a:t>
            </a:r>
            <a:endParaRPr lang="en-US" b="1" dirty="0"/>
          </a:p>
          <a:p>
            <a:pPr marL="285750" indent="-285750">
              <a:buFont typeface="Arial" panose="020B0604020202020204" pitchFamily="34" charset="0"/>
              <a:buChar char="•"/>
            </a:pPr>
            <a:r>
              <a:rPr lang="en-US" b="1" dirty="0" err="1"/>
              <a:t>eulerian_filtering_parameter</a:t>
            </a:r>
            <a:r>
              <a:rPr lang="en-US" b="1" dirty="0"/>
              <a:t> = 0.005, </a:t>
            </a:r>
            <a:r>
              <a:rPr lang="en-US" b="1" dirty="0" err="1"/>
              <a:t>viscosity_coefficient</a:t>
            </a:r>
            <a:r>
              <a:rPr lang="en-US" b="1" dirty="0"/>
              <a:t> = 0.001</a:t>
            </a:r>
            <a:endParaRPr lang="en-US" dirty="0"/>
          </a:p>
        </p:txBody>
      </p:sp>
    </p:spTree>
    <p:extLst>
      <p:ext uri="{BB962C8B-B14F-4D97-AF65-F5344CB8AC3E}">
        <p14:creationId xmlns:p14="http://schemas.microsoft.com/office/powerpoint/2010/main" val="70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DD8BA3EC-BE80-2D4C-B3BA-2E75D430D2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1500 grid cells is decent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=1500, dx = 10 um,  </a:t>
            </a:r>
            <a:r>
              <a:rPr lang="en-US" b="1" dirty="0" err="1"/>
              <a:t>dt</a:t>
            </a:r>
            <a:r>
              <a:rPr lang="en-US" b="1" dirty="0"/>
              <a:t> = 1.0e-2 ns, </a:t>
            </a:r>
            <a:r>
              <a:rPr lang="en-US" dirty="0" err="1"/>
              <a:t>cfl</a:t>
            </a:r>
            <a:r>
              <a:rPr lang="en-US" dirty="0"/>
              <a:t> </a:t>
            </a:r>
            <a:r>
              <a:rPr lang="en-US" dirty="0" err="1"/>
              <a:t>dt</a:t>
            </a:r>
            <a:r>
              <a:rPr lang="en-US" dirty="0"/>
              <a:t> = dx/u0 = 0.106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108078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AC7D0D7D-D351-A24A-BB30-3EA5E60457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3000 grid cells is better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=3000, dx = 5 um,  </a:t>
            </a:r>
            <a:r>
              <a:rPr lang="en-US" b="1" dirty="0" err="1"/>
              <a:t>dt</a:t>
            </a:r>
            <a:r>
              <a:rPr lang="en-US" b="1" dirty="0"/>
              <a:t> = 5.0e-3 ns, </a:t>
            </a:r>
            <a:r>
              <a:rPr lang="en-US" dirty="0" err="1"/>
              <a:t>cfl</a:t>
            </a:r>
            <a:r>
              <a:rPr lang="en-US" dirty="0"/>
              <a:t> </a:t>
            </a:r>
            <a:r>
              <a:rPr lang="en-US" dirty="0" err="1"/>
              <a:t>dt</a:t>
            </a:r>
            <a:r>
              <a:rPr lang="en-US" dirty="0"/>
              <a:t> = dx/u0 = 0.053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56764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dpf1Ddensity.mp4">
            <a:hlinkClick r:id="" action="ppaction://media"/>
            <a:extLst>
              <a:ext uri="{FF2B5EF4-FFF2-40B4-BE49-F238E27FC236}">
                <a16:creationId xmlns:a16="http://schemas.microsoft.com/office/drawing/2014/main" id="{11145863-AD12-474F-AECC-6F18344CD1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6000 grid cells is good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=6000, dx = 2.5 um,  </a:t>
            </a:r>
            <a:r>
              <a:rPr lang="en-US" b="1" dirty="0" err="1"/>
              <a:t>dt</a:t>
            </a:r>
            <a:r>
              <a:rPr lang="en-US" b="1" dirty="0"/>
              <a:t> = 2.0e-3 ns, </a:t>
            </a:r>
            <a:r>
              <a:rPr lang="en-US" dirty="0" err="1"/>
              <a:t>cfl</a:t>
            </a:r>
            <a:r>
              <a:rPr lang="en-US" dirty="0"/>
              <a:t> </a:t>
            </a:r>
            <a:r>
              <a:rPr lang="en-US" dirty="0" err="1"/>
              <a:t>dt</a:t>
            </a:r>
            <a:r>
              <a:rPr lang="en-US" dirty="0"/>
              <a:t> = dx/u0 = 0.027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17238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pf1Ddensity.mp4">
            <a:hlinkClick r:id="" action="ppaction://media"/>
            <a:extLst>
              <a:ext uri="{FF2B5EF4-FFF2-40B4-BE49-F238E27FC236}">
                <a16:creationId xmlns:a16="http://schemas.microsoft.com/office/drawing/2014/main" id="{54D3AB63-BE35-BB44-9AF2-86EC38DD60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6000 grid cells using </a:t>
            </a:r>
            <a:r>
              <a:rPr lang="en-US" dirty="0" err="1"/>
              <a:t>nonlLTE</a:t>
            </a:r>
            <a:r>
              <a:rPr lang="en-US" dirty="0"/>
              <a:t>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=6000, dx = 2.5 um,  </a:t>
            </a:r>
            <a:r>
              <a:rPr lang="en-US" b="1" dirty="0" err="1"/>
              <a:t>dt</a:t>
            </a:r>
            <a:r>
              <a:rPr lang="en-US" b="1" dirty="0"/>
              <a:t> = 2.0e-3 ns, </a:t>
            </a:r>
            <a:r>
              <a:rPr lang="en-US" dirty="0" err="1"/>
              <a:t>cfl</a:t>
            </a:r>
            <a:r>
              <a:rPr lang="en-US" dirty="0"/>
              <a:t> </a:t>
            </a:r>
            <a:r>
              <a:rPr lang="en-US" dirty="0" err="1"/>
              <a:t>dt</a:t>
            </a:r>
            <a:r>
              <a:rPr lang="en-US" dirty="0"/>
              <a:t> = dx/u0 = 0.027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35215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pf1Ddensity.mp4">
            <a:hlinkClick r:id="" action="ppaction://media"/>
            <a:extLst>
              <a:ext uri="{FF2B5EF4-FFF2-40B4-BE49-F238E27FC236}">
                <a16:creationId xmlns:a16="http://schemas.microsoft.com/office/drawing/2014/main" id="{6E15E78D-12A6-3347-A627-011763EBB7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p:txBody>
          <a:bodyPr>
            <a:normAutofit/>
          </a:bodyPr>
          <a:lstStyle/>
          <a:p>
            <a:r>
              <a:rPr lang="en-US" dirty="0"/>
              <a:t>12000 grid cells is really good for kJ</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=12000, dx = 1.25 um,  </a:t>
            </a:r>
            <a:r>
              <a:rPr lang="en-US" b="1" dirty="0" err="1"/>
              <a:t>dt</a:t>
            </a:r>
            <a:r>
              <a:rPr lang="en-US" b="1" dirty="0"/>
              <a:t> = 5.0e-4 ns, </a:t>
            </a:r>
            <a:r>
              <a:rPr lang="en-US" dirty="0" err="1"/>
              <a:t>cfl</a:t>
            </a:r>
            <a:r>
              <a:rPr lang="en-US" dirty="0"/>
              <a:t> </a:t>
            </a:r>
            <a:r>
              <a:rPr lang="en-US" dirty="0" err="1"/>
              <a:t>dt</a:t>
            </a:r>
            <a:r>
              <a:rPr lang="en-US" dirty="0"/>
              <a:t> = dx/u0 = 0.013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22560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DA80-274B-374E-BD83-82F1051A86D1}"/>
              </a:ext>
            </a:extLst>
          </p:cNvPr>
          <p:cNvSpPr>
            <a:spLocks noGrp="1"/>
          </p:cNvSpPr>
          <p:nvPr>
            <p:ph type="title"/>
          </p:nvPr>
        </p:nvSpPr>
        <p:spPr/>
        <p:txBody>
          <a:bodyPr/>
          <a:lstStyle/>
          <a:p>
            <a:r>
              <a:rPr lang="en-US" dirty="0"/>
              <a:t>1D kJ-like pinch sim converges at stagnation with about 1um resolution</a:t>
            </a:r>
          </a:p>
        </p:txBody>
      </p:sp>
      <p:pic>
        <p:nvPicPr>
          <p:cNvPr id="5" name="Content Placeholder 4">
            <a:extLst>
              <a:ext uri="{FF2B5EF4-FFF2-40B4-BE49-F238E27FC236}">
                <a16:creationId xmlns:a16="http://schemas.microsoft.com/office/drawing/2014/main" id="{0FF51654-CFD4-3247-BC92-A0A2774ACDE6}"/>
              </a:ext>
            </a:extLst>
          </p:cNvPr>
          <p:cNvPicPr>
            <a:picLocks noGrp="1" noChangeAspect="1"/>
          </p:cNvPicPr>
          <p:nvPr>
            <p:ph idx="1"/>
          </p:nvPr>
        </p:nvPicPr>
        <p:blipFill>
          <a:blip r:embed="rId2"/>
          <a:stretch>
            <a:fillRect/>
          </a:stretch>
        </p:blipFill>
        <p:spPr>
          <a:xfrm>
            <a:off x="838200" y="2001715"/>
            <a:ext cx="10515600" cy="3999157"/>
          </a:xfrm>
        </p:spPr>
      </p:pic>
    </p:spTree>
    <p:extLst>
      <p:ext uri="{BB962C8B-B14F-4D97-AF65-F5344CB8AC3E}">
        <p14:creationId xmlns:p14="http://schemas.microsoft.com/office/powerpoint/2010/main" val="2144820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2305B9-6F22-CD49-B966-EE597C56BE79}"/>
              </a:ext>
            </a:extLst>
          </p:cNvPr>
          <p:cNvSpPr>
            <a:spLocks noGrp="1"/>
          </p:cNvSpPr>
          <p:nvPr>
            <p:ph type="title"/>
          </p:nvPr>
        </p:nvSpPr>
        <p:spPr/>
        <p:txBody>
          <a:bodyPr/>
          <a:lstStyle/>
          <a:p>
            <a:r>
              <a:rPr lang="en-US" dirty="0"/>
              <a:t>Inconsistency between </a:t>
            </a:r>
            <a:r>
              <a:rPr lang="en-US" b="1" dirty="0"/>
              <a:t>J</a:t>
            </a:r>
            <a:r>
              <a:rPr lang="en-US" dirty="0"/>
              <a:t> from output and ∇×</a:t>
            </a:r>
            <a:r>
              <a:rPr lang="en-US" b="1" dirty="0"/>
              <a:t>B</a:t>
            </a:r>
          </a:p>
        </p:txBody>
      </p:sp>
      <p:sp>
        <p:nvSpPr>
          <p:cNvPr id="5" name="Text Placeholder 4">
            <a:extLst>
              <a:ext uri="{FF2B5EF4-FFF2-40B4-BE49-F238E27FC236}">
                <a16:creationId xmlns:a16="http://schemas.microsoft.com/office/drawing/2014/main" id="{D1D12048-274A-7443-8F12-3B01E3784E45}"/>
              </a:ext>
            </a:extLst>
          </p:cNvPr>
          <p:cNvSpPr>
            <a:spLocks noGrp="1"/>
          </p:cNvSpPr>
          <p:nvPr>
            <p:ph type="body" idx="1"/>
          </p:nvPr>
        </p:nvSpPr>
        <p:spPr>
          <a:xfrm>
            <a:off x="839788" y="1681163"/>
            <a:ext cx="5157787" cy="486304"/>
          </a:xfrm>
        </p:spPr>
        <p:txBody>
          <a:bodyPr/>
          <a:lstStyle/>
          <a:p>
            <a:pPr algn="ctr"/>
            <a:r>
              <a:rPr lang="en-US" dirty="0"/>
              <a:t>Medium resolution (</a:t>
            </a:r>
            <a:r>
              <a:rPr lang="en-US" dirty="0" err="1"/>
              <a:t>nr</a:t>
            </a:r>
            <a:r>
              <a:rPr lang="en-US" dirty="0"/>
              <a:t>=1500)</a:t>
            </a:r>
          </a:p>
        </p:txBody>
      </p:sp>
      <p:sp>
        <p:nvSpPr>
          <p:cNvPr id="7" name="Text Placeholder 6">
            <a:extLst>
              <a:ext uri="{FF2B5EF4-FFF2-40B4-BE49-F238E27FC236}">
                <a16:creationId xmlns:a16="http://schemas.microsoft.com/office/drawing/2014/main" id="{75F9A8E0-F7C8-344A-8B3B-F9FE887ACED2}"/>
              </a:ext>
            </a:extLst>
          </p:cNvPr>
          <p:cNvSpPr>
            <a:spLocks noGrp="1"/>
          </p:cNvSpPr>
          <p:nvPr>
            <p:ph type="body" sz="quarter" idx="3"/>
          </p:nvPr>
        </p:nvSpPr>
        <p:spPr>
          <a:xfrm>
            <a:off x="6172200" y="1681163"/>
            <a:ext cx="5183188" cy="486304"/>
          </a:xfrm>
        </p:spPr>
        <p:txBody>
          <a:bodyPr/>
          <a:lstStyle/>
          <a:p>
            <a:pPr algn="ctr"/>
            <a:r>
              <a:rPr lang="en-US" dirty="0"/>
              <a:t>High resolution (</a:t>
            </a:r>
            <a:r>
              <a:rPr lang="en-US" dirty="0" err="1"/>
              <a:t>nr</a:t>
            </a:r>
            <a:r>
              <a:rPr lang="en-US" dirty="0"/>
              <a:t>=12000)</a:t>
            </a:r>
          </a:p>
        </p:txBody>
      </p:sp>
      <p:pic>
        <p:nvPicPr>
          <p:cNvPr id="12" name="Content Placeholder 11">
            <a:extLst>
              <a:ext uri="{FF2B5EF4-FFF2-40B4-BE49-F238E27FC236}">
                <a16:creationId xmlns:a16="http://schemas.microsoft.com/office/drawing/2014/main" id="{A34823E3-7019-B040-8A0E-A8D689CFE3DF}"/>
              </a:ext>
            </a:extLst>
          </p:cNvPr>
          <p:cNvPicPr>
            <a:picLocks noGrp="1" noChangeAspect="1"/>
          </p:cNvPicPr>
          <p:nvPr>
            <p:ph sz="quarter" idx="4"/>
          </p:nvPr>
        </p:nvPicPr>
        <p:blipFill>
          <a:blip r:embed="rId2"/>
          <a:stretch>
            <a:fillRect/>
          </a:stretch>
        </p:blipFill>
        <p:spPr>
          <a:xfrm>
            <a:off x="6295686" y="2486928"/>
            <a:ext cx="5310143" cy="4173692"/>
          </a:xfrm>
        </p:spPr>
      </p:pic>
      <p:pic>
        <p:nvPicPr>
          <p:cNvPr id="16" name="Content Placeholder 15">
            <a:extLst>
              <a:ext uri="{FF2B5EF4-FFF2-40B4-BE49-F238E27FC236}">
                <a16:creationId xmlns:a16="http://schemas.microsoft.com/office/drawing/2014/main" id="{8E99C605-DB2D-0D43-A922-F1075FB3ECA0}"/>
              </a:ext>
            </a:extLst>
          </p:cNvPr>
          <p:cNvPicPr>
            <a:picLocks noGrp="1" noChangeAspect="1"/>
          </p:cNvPicPr>
          <p:nvPr>
            <p:ph sz="half" idx="2"/>
          </p:nvPr>
        </p:nvPicPr>
        <p:blipFill>
          <a:blip r:embed="rId3"/>
          <a:stretch>
            <a:fillRect/>
          </a:stretch>
        </p:blipFill>
        <p:spPr>
          <a:xfrm>
            <a:off x="667588" y="2471581"/>
            <a:ext cx="5228728" cy="4189039"/>
          </a:xfrm>
        </p:spPr>
      </p:pic>
    </p:spTree>
    <p:extLst>
      <p:ext uri="{BB962C8B-B14F-4D97-AF65-F5344CB8AC3E}">
        <p14:creationId xmlns:p14="http://schemas.microsoft.com/office/powerpoint/2010/main" val="348088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DA80-274B-374E-BD83-82F1051A86D1}"/>
              </a:ext>
            </a:extLst>
          </p:cNvPr>
          <p:cNvSpPr>
            <a:spLocks noGrp="1"/>
          </p:cNvSpPr>
          <p:nvPr>
            <p:ph type="title"/>
          </p:nvPr>
        </p:nvSpPr>
        <p:spPr>
          <a:xfrm>
            <a:off x="838200" y="365125"/>
            <a:ext cx="11006470" cy="1304187"/>
          </a:xfrm>
        </p:spPr>
        <p:txBody>
          <a:bodyPr>
            <a:normAutofit/>
          </a:bodyPr>
          <a:lstStyle/>
          <a:p>
            <a:r>
              <a:rPr lang="en-US" dirty="0"/>
              <a:t>1D kJ-like pinch sim converges at stagnation with about 10um resolution </a:t>
            </a:r>
            <a:r>
              <a:rPr lang="en-US"/>
              <a:t>using latest </a:t>
            </a:r>
            <a:r>
              <a:rPr lang="en-US" dirty="0"/>
              <a:t>Chicago</a:t>
            </a:r>
          </a:p>
        </p:txBody>
      </p:sp>
      <p:pic>
        <p:nvPicPr>
          <p:cNvPr id="6" name="Content Placeholder 5">
            <a:extLst>
              <a:ext uri="{FF2B5EF4-FFF2-40B4-BE49-F238E27FC236}">
                <a16:creationId xmlns:a16="http://schemas.microsoft.com/office/drawing/2014/main" id="{48717A66-B41C-EF4D-B66A-9FECCF661DB3}"/>
              </a:ext>
            </a:extLst>
          </p:cNvPr>
          <p:cNvPicPr>
            <a:picLocks noGrp="1" noChangeAspect="1"/>
          </p:cNvPicPr>
          <p:nvPr>
            <p:ph idx="1"/>
          </p:nvPr>
        </p:nvPicPr>
        <p:blipFill>
          <a:blip r:embed="rId2"/>
          <a:stretch>
            <a:fillRect/>
          </a:stretch>
        </p:blipFill>
        <p:spPr>
          <a:xfrm>
            <a:off x="1051737" y="1988288"/>
            <a:ext cx="10188764" cy="3947083"/>
          </a:xfrm>
        </p:spPr>
      </p:pic>
      <p:sp>
        <p:nvSpPr>
          <p:cNvPr id="7" name="TextBox 6">
            <a:extLst>
              <a:ext uri="{FF2B5EF4-FFF2-40B4-BE49-F238E27FC236}">
                <a16:creationId xmlns:a16="http://schemas.microsoft.com/office/drawing/2014/main" id="{ECCD3BC9-F326-9E4E-A0DB-009B205C859D}"/>
              </a:ext>
            </a:extLst>
          </p:cNvPr>
          <p:cNvSpPr txBox="1"/>
          <p:nvPr/>
        </p:nvSpPr>
        <p:spPr>
          <a:xfrm>
            <a:off x="404038" y="6230679"/>
            <a:ext cx="11079125" cy="369332"/>
          </a:xfrm>
          <a:prstGeom prst="rect">
            <a:avLst/>
          </a:prstGeom>
          <a:noFill/>
        </p:spPr>
        <p:txBody>
          <a:bodyPr wrap="square" rtlCol="0">
            <a:spAutoFit/>
          </a:bodyPr>
          <a:lstStyle/>
          <a:p>
            <a:r>
              <a:rPr lang="en-US" dirty="0"/>
              <a:t>* Net energy probe </a:t>
            </a:r>
            <a:r>
              <a:rPr lang="en-US"/>
              <a:t>seems too large?</a:t>
            </a:r>
            <a:endParaRPr lang="en-US" dirty="0"/>
          </a:p>
        </p:txBody>
      </p:sp>
    </p:spTree>
    <p:extLst>
      <p:ext uri="{BB962C8B-B14F-4D97-AF65-F5344CB8AC3E}">
        <p14:creationId xmlns:p14="http://schemas.microsoft.com/office/powerpoint/2010/main" val="503025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pf1Ddensity.mp4">
            <a:hlinkClick r:id="" action="ppaction://media"/>
            <a:extLst>
              <a:ext uri="{FF2B5EF4-FFF2-40B4-BE49-F238E27FC236}">
                <a16:creationId xmlns:a16="http://schemas.microsoft.com/office/drawing/2014/main" id="{6C985E21-5BF8-5645-A2D4-1782FD43CC7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464" y="1690688"/>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=3000, dx = 5 um,  </a:t>
            </a:r>
            <a:r>
              <a:rPr lang="en-US" b="1" dirty="0" err="1"/>
              <a:t>dt</a:t>
            </a:r>
            <a:r>
              <a:rPr lang="en-US" b="1" dirty="0"/>
              <a:t> = 5.0e-3 ns, </a:t>
            </a:r>
            <a:r>
              <a:rPr lang="en-US" dirty="0" err="1"/>
              <a:t>cfl</a:t>
            </a:r>
            <a:r>
              <a:rPr lang="en-US" dirty="0"/>
              <a:t> </a:t>
            </a:r>
            <a:r>
              <a:rPr lang="en-US" dirty="0" err="1"/>
              <a:t>dt</a:t>
            </a:r>
            <a:r>
              <a:rPr lang="en-US" dirty="0"/>
              <a:t> = dx/u0 = 0.053 ns</a:t>
            </a:r>
            <a:endParaRPr lang="en-US" b="1" dirty="0"/>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0.1</a:t>
            </a:r>
            <a:endParaRPr lang="en-US" dirty="0"/>
          </a:p>
        </p:txBody>
      </p:sp>
    </p:spTree>
    <p:extLst>
      <p:ext uri="{BB962C8B-B14F-4D97-AF65-F5344CB8AC3E}">
        <p14:creationId xmlns:p14="http://schemas.microsoft.com/office/powerpoint/2010/main" val="64948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pf1Ddensity.mp4">
            <a:hlinkClick r:id="" action="ppaction://media"/>
            <a:extLst>
              <a:ext uri="{FF2B5EF4-FFF2-40B4-BE49-F238E27FC236}">
                <a16:creationId xmlns:a16="http://schemas.microsoft.com/office/drawing/2014/main" id="{E9E71407-E120-D24B-B53A-C75A152B6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827427"/>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=300, dx = 50 um,  </a:t>
            </a:r>
            <a:r>
              <a:rPr lang="en-US" b="1" dirty="0" err="1"/>
              <a:t>dt</a:t>
            </a:r>
            <a:r>
              <a:rPr lang="en-US" b="1" dirty="0"/>
              <a:t> = 1.0e-2 ns, </a:t>
            </a:r>
            <a:r>
              <a:rPr lang="en-US" dirty="0" err="1"/>
              <a:t>cfl</a:t>
            </a:r>
            <a:r>
              <a:rPr lang="en-US" dirty="0"/>
              <a:t> </a:t>
            </a:r>
            <a:r>
              <a:rPr lang="en-US" dirty="0" err="1"/>
              <a:t>dt</a:t>
            </a:r>
            <a:r>
              <a:rPr lang="en-US" dirty="0"/>
              <a:t> = dx/u0 = 0.53 ns</a:t>
            </a:r>
            <a:endParaRPr lang="en-US" b="1" dirty="0"/>
          </a:p>
          <a:p>
            <a:pPr marL="285750" indent="-285750">
              <a:buFont typeface="Arial" panose="020B0604020202020204" pitchFamily="34" charset="0"/>
              <a:buChar char="•"/>
            </a:pPr>
            <a:r>
              <a:rPr lang="en-US" b="1" dirty="0" err="1"/>
              <a:t>eulerian_filtering_parameter</a:t>
            </a:r>
            <a:r>
              <a:rPr lang="en-US" b="1" dirty="0"/>
              <a:t> = 0.05, </a:t>
            </a:r>
            <a:r>
              <a:rPr lang="en-US" b="1" dirty="0" err="1"/>
              <a:t>viscosity_coefficient</a:t>
            </a:r>
            <a:r>
              <a:rPr lang="en-US" b="1" dirty="0"/>
              <a:t> = 0.005</a:t>
            </a:r>
            <a:endParaRPr lang="en-US" dirty="0"/>
          </a:p>
        </p:txBody>
      </p:sp>
    </p:spTree>
    <p:extLst>
      <p:ext uri="{BB962C8B-B14F-4D97-AF65-F5344CB8AC3E}">
        <p14:creationId xmlns:p14="http://schemas.microsoft.com/office/powerpoint/2010/main" val="3313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pf1Ddensity.mp4">
            <a:hlinkClick r:id="" action="ppaction://media"/>
            <a:extLst>
              <a:ext uri="{FF2B5EF4-FFF2-40B4-BE49-F238E27FC236}">
                <a16:creationId xmlns:a16="http://schemas.microsoft.com/office/drawing/2014/main" id="{E9E71407-E120-D24B-B53A-C75A152B6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16934" y="1827427"/>
            <a:ext cx="10515600" cy="3452812"/>
          </a:xfrm>
        </p:spPr>
      </p:pic>
      <p:sp>
        <p:nvSpPr>
          <p:cNvPr id="2" name="Title 1">
            <a:extLst>
              <a:ext uri="{FF2B5EF4-FFF2-40B4-BE49-F238E27FC236}">
                <a16:creationId xmlns:a16="http://schemas.microsoft.com/office/drawing/2014/main" id="{23559C58-B09E-DA4B-86CD-208646B954EF}"/>
              </a:ext>
            </a:extLst>
          </p:cNvPr>
          <p:cNvSpPr>
            <a:spLocks noGrp="1"/>
          </p:cNvSpPr>
          <p:nvPr>
            <p:ph type="title"/>
          </p:nvPr>
        </p:nvSpPr>
        <p:spPr/>
        <p:txBody>
          <a:bodyPr/>
          <a:lstStyle/>
          <a:p>
            <a:r>
              <a:rPr lang="en-US" dirty="0"/>
              <a:t>New Chicago works much better. Why?</a:t>
            </a:r>
          </a:p>
        </p:txBody>
      </p:sp>
      <p:sp>
        <p:nvSpPr>
          <p:cNvPr id="9" name="TextBox 8">
            <a:extLst>
              <a:ext uri="{FF2B5EF4-FFF2-40B4-BE49-F238E27FC236}">
                <a16:creationId xmlns:a16="http://schemas.microsoft.com/office/drawing/2014/main" id="{E8336C42-2233-7B4F-BEB5-46D2D1047B13}"/>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1.5 Torr, R = 1.5 cm, I = 200 kA,</a:t>
            </a:r>
          </a:p>
          <a:p>
            <a:pPr marL="285750" indent="-285750">
              <a:buFont typeface="Arial" panose="020B0604020202020204" pitchFamily="34" charset="0"/>
              <a:buChar char="•"/>
            </a:pPr>
            <a:r>
              <a:rPr lang="en-US" dirty="0"/>
              <a:t>t0 = 160 ns, u0 = 9.36 cm/us</a:t>
            </a:r>
          </a:p>
          <a:p>
            <a:pPr marL="285750" indent="-285750">
              <a:buFont typeface="Arial" panose="020B0604020202020204" pitchFamily="34" charset="0"/>
              <a:buChar char="•"/>
            </a:pPr>
            <a:r>
              <a:rPr lang="en-US" b="1" dirty="0" err="1"/>
              <a:t>nx</a:t>
            </a:r>
            <a:r>
              <a:rPr lang="en-US" b="1" dirty="0"/>
              <a:t>=900, dx = 16.67 um,  </a:t>
            </a:r>
            <a:r>
              <a:rPr lang="en-US" b="1" dirty="0" err="1"/>
              <a:t>dt</a:t>
            </a:r>
            <a:r>
              <a:rPr lang="en-US" b="1" dirty="0"/>
              <a:t> = 1.0e-2 ns, </a:t>
            </a:r>
            <a:r>
              <a:rPr lang="en-US" dirty="0" err="1"/>
              <a:t>cfl</a:t>
            </a:r>
            <a:r>
              <a:rPr lang="en-US" dirty="0"/>
              <a:t> </a:t>
            </a:r>
            <a:r>
              <a:rPr lang="en-US" dirty="0" err="1"/>
              <a:t>dt</a:t>
            </a:r>
            <a:r>
              <a:rPr lang="en-US" dirty="0"/>
              <a:t> = dx/u0 </a:t>
            </a:r>
            <a:r>
              <a:rPr lang="en-US"/>
              <a:t>= 0.18 </a:t>
            </a:r>
            <a:r>
              <a:rPr lang="en-US" dirty="0"/>
              <a:t>ns</a:t>
            </a:r>
            <a:endParaRPr lang="en-US" b="1" dirty="0"/>
          </a:p>
          <a:p>
            <a:pPr marL="285750" indent="-285750">
              <a:buFont typeface="Arial" panose="020B0604020202020204" pitchFamily="34" charset="0"/>
              <a:buChar char="•"/>
            </a:pPr>
            <a:r>
              <a:rPr lang="en-US" b="1" dirty="0" err="1"/>
              <a:t>eulerian_filtering_parameter</a:t>
            </a:r>
            <a:r>
              <a:rPr lang="en-US" b="1" dirty="0"/>
              <a:t> = 0.05, </a:t>
            </a:r>
            <a:r>
              <a:rPr lang="en-US" b="1" dirty="0" err="1"/>
              <a:t>viscosity_coefficient</a:t>
            </a:r>
            <a:r>
              <a:rPr lang="en-US" b="1" dirty="0"/>
              <a:t> = 0.005</a:t>
            </a:r>
            <a:endParaRPr lang="en-US" dirty="0"/>
          </a:p>
        </p:txBody>
      </p:sp>
    </p:spTree>
    <p:extLst>
      <p:ext uri="{BB962C8B-B14F-4D97-AF65-F5344CB8AC3E}">
        <p14:creationId xmlns:p14="http://schemas.microsoft.com/office/powerpoint/2010/main" val="284904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11600</TotalTime>
  <Words>3503</Words>
  <Application>Microsoft Macintosh PowerPoint</Application>
  <PresentationFormat>Widescreen</PresentationFormat>
  <Paragraphs>312</Paragraphs>
  <Slides>75</Slides>
  <Notes>0</Notes>
  <HiddenSlides>0</HiddenSlides>
  <MMClips>28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lpstr>Comparing Theory by Potter (1978) with simulation for piston and shock front speed and position</vt:lpstr>
      <vt:lpstr>Comparing Theory by Piriz (2015) with simulation for piston and shock front speed and position</vt:lpstr>
      <vt:lpstr>Piriz vs Piriz with fix to piston acceleration</vt:lpstr>
      <vt:lpstr>Density profile when shock reaches axis from Potter matches well with simulation, while Piriz profiles don’t even conserve mass properly.</vt:lpstr>
      <vt:lpstr>Overview of Potter and Piriz models for shock and piston positions</vt:lpstr>
      <vt:lpstr>Piriz’s model for fluid velocity in shocked plasma</vt:lpstr>
      <vt:lpstr>1D dynamic pinch in planar geometry using Chicago’s Eulerian fluid model</vt:lpstr>
      <vt:lpstr>1D dynamic pinch sims with Chicago Eulerian fluid model in planar geometry</vt:lpstr>
      <vt:lpstr>Simulation using standard fluid parameters gives way too much energy in the plasma and bad oscillations</vt:lpstr>
      <vt:lpstr>Bad oscillations go away with increasing eulerian_filtering_parameter, but energy conservation still bad</vt:lpstr>
      <vt:lpstr>Energy conservation gets better with increasing grid resolution for 300 cells to 900 cells</vt:lpstr>
      <vt:lpstr>Too much smoothing with efp=0.1 and time step decreased from 1.0e-2ns to 1.0e-3ns</vt:lpstr>
      <vt:lpstr>Smoothing back to normal with efp also lowered by order of magnitude, but decreasing time step doesn’t improve energy conservation</vt:lpstr>
      <vt:lpstr>Also played with viscosity_coefficient.  Saw no improvement, just another way to smooth</vt:lpstr>
      <vt:lpstr>Energy conservation gets better by increasing grid resolution again from nx=900 to nx=1800</vt:lpstr>
      <vt:lpstr>Energy conservation gets better by increasing grid resolution again from nx=1800 to nx=3000</vt:lpstr>
      <vt:lpstr>Energy conservation gets better by increasing grid resolution again from nx=3000 to nx=6000</vt:lpstr>
      <vt:lpstr>Energy conservation gets better by increasing grid resolution again from nx=6000 to nx=12000</vt:lpstr>
      <vt:lpstr>Net energy goes down with increasing grid resolution</vt:lpstr>
      <vt:lpstr>Stagnation pressure and pinch time approaches expected values for high resolution</vt:lpstr>
      <vt:lpstr>Why do I need such high resolution?</vt:lpstr>
      <vt:lpstr>First test in cylindrical cords with nr=3000</vt:lpstr>
      <vt:lpstr>Adding viscosity gets rid of jagged stuff</vt:lpstr>
      <vt:lpstr>Increasing viscosity further causes too much smoothing and doesn’t improve energy conservation</vt:lpstr>
      <vt:lpstr>Things get better with increasing grid cells from 3000 to 6000</vt:lpstr>
      <vt:lpstr>6000  12000 (getting warmer)</vt:lpstr>
      <vt:lpstr>12000  24000 (getting hot)</vt:lpstr>
      <vt:lpstr>1D shock test in cyl cords using kJ params</vt:lpstr>
      <vt:lpstr>150 grid cells (100 um) is horrible for kJ</vt:lpstr>
      <vt:lpstr>1500 grid cells is decent for kJ</vt:lpstr>
      <vt:lpstr>3000 grid cells is better for kJ</vt:lpstr>
      <vt:lpstr>6000 grid cells is good for kJ</vt:lpstr>
      <vt:lpstr>6000 grid cells using nonlLTE for kJ</vt:lpstr>
      <vt:lpstr>12000 grid cells is really good for kJ</vt:lpstr>
      <vt:lpstr>1D kJ-like pinch sim converges at stagnation with about 1um resolution</vt:lpstr>
      <vt:lpstr>Inconsistency between J from output and ∇×B</vt:lpstr>
      <vt:lpstr>1D kJ-like pinch sim converges at stagnation with about 10um resolution using latest Chicago</vt:lpstr>
      <vt:lpstr>New Chicago works much better. Why?</vt:lpstr>
      <vt:lpstr>New Chicago works much better. Why?</vt:lpstr>
      <vt:lpstr>New Chicago works much better.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252</cp:revision>
  <dcterms:created xsi:type="dcterms:W3CDTF">2018-07-26T17:01:43Z</dcterms:created>
  <dcterms:modified xsi:type="dcterms:W3CDTF">2019-06-21T04:26:28Z</dcterms:modified>
</cp:coreProperties>
</file>